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1"/>
  </p:sldMasterIdLst>
  <p:notesMasterIdLst>
    <p:notesMasterId r:id="rId19"/>
  </p:notesMasterIdLst>
  <p:sldIdLst>
    <p:sldId id="256" r:id="rId2"/>
    <p:sldId id="280" r:id="rId3"/>
    <p:sldId id="282" r:id="rId4"/>
    <p:sldId id="305" r:id="rId5"/>
    <p:sldId id="272" r:id="rId6"/>
    <p:sldId id="306" r:id="rId7"/>
    <p:sldId id="307" r:id="rId8"/>
    <p:sldId id="315" r:id="rId9"/>
    <p:sldId id="318" r:id="rId10"/>
    <p:sldId id="302" r:id="rId11"/>
    <p:sldId id="319" r:id="rId12"/>
    <p:sldId id="320" r:id="rId13"/>
    <p:sldId id="297" r:id="rId14"/>
    <p:sldId id="309" r:id="rId15"/>
    <p:sldId id="311" r:id="rId16"/>
    <p:sldId id="290" r:id="rId17"/>
    <p:sldId id="321" r:id="rId18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97D"/>
    <a:srgbClr val="008000"/>
    <a:srgbClr val="EDF2E2"/>
    <a:srgbClr val="F4DFDD"/>
    <a:srgbClr val="F2F6EA"/>
    <a:srgbClr val="F7E8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88167" autoAdjust="0"/>
  </p:normalViewPr>
  <p:slideViewPr>
    <p:cSldViewPr snapToObjects="1">
      <p:cViewPr varScale="1">
        <p:scale>
          <a:sx n="98" d="100"/>
          <a:sy n="98" d="100"/>
        </p:scale>
        <p:origin x="1896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546"/>
    </p:cViewPr>
  </p:sorterViewPr>
  <p:notesViewPr>
    <p:cSldViewPr snapToObjects="1">
      <p:cViewPr varScale="1">
        <p:scale>
          <a:sx n="85" d="100"/>
          <a:sy n="85" d="100"/>
        </p:scale>
        <p:origin x="38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69159-4415-4104-A338-ADB1F10021B6}" type="datetimeFigureOut">
              <a:rPr lang="en-US" smtClean="0"/>
              <a:pPr/>
              <a:t>7/5/2019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40A40-B69D-48EA-8835-9FA8B907E2CA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841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34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494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590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3598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087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40A40-B69D-48EA-8835-9FA8B907E2CA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85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198A3-6BD0-1345-BB48-4E51D4346A8E}" type="datetimeFigureOut">
              <a:rPr lang="it-IT" smtClean="0"/>
              <a:pPr/>
              <a:t>05/07/2019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‹N›</a:t>
            </a:fld>
            <a:endParaRPr lang="it-IT"/>
          </a:p>
        </p:txBody>
      </p:sp>
      <p:pic>
        <p:nvPicPr>
          <p:cNvPr id="7" name="Immagin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74625"/>
            <a:ext cx="9144000" cy="6683375"/>
          </a:xfrm>
          <a:prstGeom prst="rect">
            <a:avLst/>
          </a:prstGeom>
        </p:spPr>
      </p:pic>
      <p:sp>
        <p:nvSpPr>
          <p:cNvPr id="8" name="CasellaDiTesto 7"/>
          <p:cNvSpPr txBox="1"/>
          <p:nvPr userDrawn="1"/>
        </p:nvSpPr>
        <p:spPr>
          <a:xfrm>
            <a:off x="6533880" y="6387185"/>
            <a:ext cx="1896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n w="18415" cmpd="sng">
                  <a:noFill/>
                  <a:prstDash val="solid"/>
                </a:ln>
                <a:solidFill>
                  <a:srgbClr val="FFFFFF"/>
                </a:solidFill>
                <a:latin typeface=""/>
              </a:rPr>
              <a:t>01-02 July 2013</a:t>
            </a:r>
          </a:p>
        </p:txBody>
      </p:sp>
      <p:pic>
        <p:nvPicPr>
          <p:cNvPr id="9" name="Immagine 8"/>
          <p:cNvPicPr>
            <a:picLocks noChangeAspect="1"/>
          </p:cNvPicPr>
          <p:nvPr userDrawn="1"/>
        </p:nvPicPr>
        <p:blipFill rotWithShape="1">
          <a:blip r:embed="rId3"/>
          <a:srcRect l="315" r="84"/>
          <a:stretch/>
        </p:blipFill>
        <p:spPr>
          <a:xfrm>
            <a:off x="0" y="0"/>
            <a:ext cx="9144000" cy="1063690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della Tesi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‹N›</a:t>
            </a:fld>
            <a:endParaRPr lang="it-IT"/>
          </a:p>
        </p:txBody>
      </p:sp>
      <p:pic>
        <p:nvPicPr>
          <p:cNvPr id="7" name="Immagine 6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della Tesi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‹N›</a:t>
            </a:fld>
            <a:endParaRPr lang="it-IT"/>
          </a:p>
        </p:txBody>
      </p:sp>
      <p:pic>
        <p:nvPicPr>
          <p:cNvPr id="7" name="Immagine 6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5768280" cy="196131"/>
          </a:xfrm>
        </p:spPr>
        <p:txBody>
          <a:bodyPr/>
          <a:lstStyle>
            <a:lvl1pPr marL="0" algn="l" defTabSz="457200" rtl="0" eaLnBrk="1" fontAlgn="auto" latinLnBrk="0" hangingPunct="1">
              <a:spcBef>
                <a:spcPct val="50000"/>
              </a:spcBef>
              <a:spcAft>
                <a:spcPts val="0"/>
              </a:spcAft>
              <a:defRPr lang="it-IT" sz="1100" b="1" i="0" kern="1200" dirty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902896" y="6597352"/>
            <a:ext cx="2133600" cy="196131"/>
          </a:xfrm>
        </p:spPr>
        <p:txBody>
          <a:bodyPr/>
          <a:lstStyle>
            <a:lvl1pPr>
              <a:defRPr lang="it-IT" sz="1100" b="1" kern="1200" smtClean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fld id="{2CB06865-0A5C-4946-9ED1-740E2A2631BD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7" name="Connettore 1 6"/>
          <p:cNvCxnSpPr/>
          <p:nvPr userDrawn="1"/>
        </p:nvCxnSpPr>
        <p:spPr>
          <a:xfrm>
            <a:off x="-6350" y="6525344"/>
            <a:ext cx="91620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1979712" y="188640"/>
            <a:ext cx="6984901" cy="418058"/>
          </a:xfrm>
        </p:spPr>
        <p:txBody>
          <a:bodyPr>
            <a:no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12" name="Segnaposto testo 11"/>
          <p:cNvSpPr>
            <a:spLocks noGrp="1"/>
          </p:cNvSpPr>
          <p:nvPr>
            <p:ph type="body" sz="quarter" idx="13"/>
          </p:nvPr>
        </p:nvSpPr>
        <p:spPr>
          <a:xfrm>
            <a:off x="179388" y="908050"/>
            <a:ext cx="8785225" cy="5473700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000">
                <a:solidFill>
                  <a:schemeClr val="tx2"/>
                </a:solidFill>
              </a:defRPr>
            </a:lvl3pPr>
            <a:lvl4pPr>
              <a:defRPr sz="1800">
                <a:solidFill>
                  <a:schemeClr val="tx2"/>
                </a:solidFill>
              </a:defRPr>
            </a:lvl4pPr>
            <a:lvl5pPr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</p:spTree>
  </p:cSld>
  <p:clrMapOvr>
    <a:masterClrMapping/>
  </p:clrMapOvr>
  <p:transition spd="slow">
    <p:wipe dir="d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5768280" cy="196131"/>
          </a:xfrm>
        </p:spPr>
        <p:txBody>
          <a:bodyPr/>
          <a:lstStyle>
            <a:lvl1pPr marL="0" algn="l" defTabSz="457200" rtl="0" eaLnBrk="1" fontAlgn="auto" latinLnBrk="0" hangingPunct="1">
              <a:spcBef>
                <a:spcPct val="50000"/>
              </a:spcBef>
              <a:spcAft>
                <a:spcPts val="0"/>
              </a:spcAft>
              <a:defRPr lang="it-IT" sz="1100" b="1" i="0" kern="1200" dirty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902896" y="6597352"/>
            <a:ext cx="2133600" cy="196131"/>
          </a:xfrm>
        </p:spPr>
        <p:txBody>
          <a:bodyPr/>
          <a:lstStyle>
            <a:lvl1pPr>
              <a:defRPr lang="it-IT" sz="1100" b="1" kern="1200" smtClean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fld id="{2CB06865-0A5C-4946-9ED1-740E2A2631BD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7" name="Connettore 1 6"/>
          <p:cNvCxnSpPr/>
          <p:nvPr userDrawn="1"/>
        </p:nvCxnSpPr>
        <p:spPr>
          <a:xfrm>
            <a:off x="-6350" y="6525344"/>
            <a:ext cx="91620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1979712" y="188640"/>
            <a:ext cx="6984901" cy="418058"/>
          </a:xfrm>
        </p:spPr>
        <p:txBody>
          <a:bodyPr>
            <a:no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12" name="Segnaposto testo 11"/>
          <p:cNvSpPr>
            <a:spLocks noGrp="1"/>
          </p:cNvSpPr>
          <p:nvPr>
            <p:ph type="body" sz="quarter" idx="13"/>
          </p:nvPr>
        </p:nvSpPr>
        <p:spPr>
          <a:xfrm>
            <a:off x="179388" y="908050"/>
            <a:ext cx="8785225" cy="5473700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000">
                <a:solidFill>
                  <a:schemeClr val="tx2"/>
                </a:solidFill>
              </a:defRPr>
            </a:lvl3pPr>
            <a:lvl4pPr>
              <a:defRPr sz="1800">
                <a:solidFill>
                  <a:schemeClr val="tx2"/>
                </a:solidFill>
              </a:defRPr>
            </a:lvl4pPr>
            <a:lvl5pPr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</p:spTree>
  </p:cSld>
  <p:clrMapOvr>
    <a:masterClrMapping/>
  </p:clrMapOvr>
  <p:transition spd="slow">
    <p:wipe dir="d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5768280" cy="196131"/>
          </a:xfrm>
        </p:spPr>
        <p:txBody>
          <a:bodyPr/>
          <a:lstStyle>
            <a:lvl1pPr marL="0" algn="l" defTabSz="457200" rtl="0" eaLnBrk="1" fontAlgn="auto" latinLnBrk="0" hangingPunct="1">
              <a:spcBef>
                <a:spcPct val="50000"/>
              </a:spcBef>
              <a:spcAft>
                <a:spcPts val="0"/>
              </a:spcAft>
              <a:defRPr lang="it-IT" sz="1100" b="1" i="0" kern="1200" dirty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902896" y="6597352"/>
            <a:ext cx="2133600" cy="196131"/>
          </a:xfrm>
        </p:spPr>
        <p:txBody>
          <a:bodyPr/>
          <a:lstStyle>
            <a:lvl1pPr>
              <a:defRPr lang="it-IT" sz="1100" b="1" kern="1200" smtClean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fld id="{2CB06865-0A5C-4946-9ED1-740E2A2631BD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7" name="Connettore 1 6"/>
          <p:cNvCxnSpPr/>
          <p:nvPr userDrawn="1"/>
        </p:nvCxnSpPr>
        <p:spPr>
          <a:xfrm>
            <a:off x="-6350" y="6525344"/>
            <a:ext cx="91620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1979712" y="188640"/>
            <a:ext cx="6984901" cy="418058"/>
          </a:xfrm>
        </p:spPr>
        <p:txBody>
          <a:bodyPr>
            <a:no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12" name="Segnaposto testo 11"/>
          <p:cNvSpPr>
            <a:spLocks noGrp="1"/>
          </p:cNvSpPr>
          <p:nvPr>
            <p:ph type="body" sz="quarter" idx="13"/>
          </p:nvPr>
        </p:nvSpPr>
        <p:spPr>
          <a:xfrm>
            <a:off x="179388" y="908050"/>
            <a:ext cx="8785225" cy="5473700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000">
                <a:solidFill>
                  <a:schemeClr val="tx2"/>
                </a:solidFill>
              </a:defRPr>
            </a:lvl3pPr>
            <a:lvl4pPr>
              <a:defRPr sz="1800">
                <a:solidFill>
                  <a:schemeClr val="tx2"/>
                </a:solidFill>
              </a:defRPr>
            </a:lvl4pPr>
            <a:lvl5pPr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</p:spTree>
  </p:cSld>
  <p:clrMapOvr>
    <a:masterClrMapping/>
  </p:clrMapOvr>
  <p:transition spd="slow">
    <p:wipe dir="d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5768280" cy="196131"/>
          </a:xfrm>
        </p:spPr>
        <p:txBody>
          <a:bodyPr/>
          <a:lstStyle>
            <a:lvl1pPr marL="0" algn="l" defTabSz="457200" rtl="0" eaLnBrk="1" fontAlgn="auto" latinLnBrk="0" hangingPunct="1">
              <a:spcBef>
                <a:spcPct val="50000"/>
              </a:spcBef>
              <a:spcAft>
                <a:spcPts val="0"/>
              </a:spcAft>
              <a:defRPr lang="it-IT" sz="1100" b="1" i="0" kern="1200" dirty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902896" y="6597352"/>
            <a:ext cx="2133600" cy="196131"/>
          </a:xfrm>
        </p:spPr>
        <p:txBody>
          <a:bodyPr/>
          <a:lstStyle>
            <a:lvl1pPr>
              <a:defRPr lang="it-IT" sz="1100" b="1" kern="1200" smtClean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fld id="{2CB06865-0A5C-4946-9ED1-740E2A2631BD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7" name="Connettore 1 6"/>
          <p:cNvCxnSpPr/>
          <p:nvPr userDrawn="1"/>
        </p:nvCxnSpPr>
        <p:spPr>
          <a:xfrm>
            <a:off x="-6350" y="6525344"/>
            <a:ext cx="91620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1979712" y="188640"/>
            <a:ext cx="6984901" cy="418058"/>
          </a:xfrm>
        </p:spPr>
        <p:txBody>
          <a:bodyPr>
            <a:no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12" name="Segnaposto testo 11"/>
          <p:cNvSpPr>
            <a:spLocks noGrp="1"/>
          </p:cNvSpPr>
          <p:nvPr>
            <p:ph type="body" sz="quarter" idx="13"/>
          </p:nvPr>
        </p:nvSpPr>
        <p:spPr>
          <a:xfrm>
            <a:off x="179388" y="908050"/>
            <a:ext cx="8785225" cy="5473700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000">
                <a:solidFill>
                  <a:schemeClr val="tx2"/>
                </a:solidFill>
              </a:defRPr>
            </a:lvl3pPr>
            <a:lvl4pPr>
              <a:defRPr sz="1800">
                <a:solidFill>
                  <a:schemeClr val="tx2"/>
                </a:solidFill>
              </a:defRPr>
            </a:lvl4pPr>
            <a:lvl5pPr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</p:spTree>
  </p:cSld>
  <p:clrMapOvr>
    <a:masterClrMapping/>
  </p:clrMapOvr>
  <p:transition spd="slow">
    <p:wipe dir="d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107504" y="6597352"/>
            <a:ext cx="5768280" cy="196131"/>
          </a:xfrm>
        </p:spPr>
        <p:txBody>
          <a:bodyPr/>
          <a:lstStyle>
            <a:lvl1pPr marL="0" algn="l" defTabSz="457200" rtl="0" eaLnBrk="1" fontAlgn="auto" latinLnBrk="0" hangingPunct="1">
              <a:spcBef>
                <a:spcPct val="50000"/>
              </a:spcBef>
              <a:spcAft>
                <a:spcPts val="0"/>
              </a:spcAft>
              <a:defRPr lang="it-IT" sz="1100" b="1" i="0" kern="1200" dirty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902896" y="6597352"/>
            <a:ext cx="2133600" cy="196131"/>
          </a:xfrm>
        </p:spPr>
        <p:txBody>
          <a:bodyPr/>
          <a:lstStyle>
            <a:lvl1pPr>
              <a:defRPr lang="it-IT" sz="1100" b="1" kern="1200" smtClean="0">
                <a:solidFill>
                  <a:schemeClr val="tx2"/>
                </a:solidFill>
                <a:latin typeface="Leelawadee" pitchFamily="34" charset="-34"/>
                <a:ea typeface="+mn-ea"/>
                <a:cs typeface="Leelawadee" pitchFamily="34" charset="-34"/>
              </a:defRPr>
            </a:lvl1pPr>
          </a:lstStyle>
          <a:p>
            <a:fld id="{2CB06865-0A5C-4946-9ED1-740E2A2631BD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7" name="Connettore 1 6"/>
          <p:cNvCxnSpPr/>
          <p:nvPr userDrawn="1"/>
        </p:nvCxnSpPr>
        <p:spPr>
          <a:xfrm>
            <a:off x="-6350" y="6525344"/>
            <a:ext cx="91620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olo 7"/>
          <p:cNvSpPr>
            <a:spLocks noGrp="1"/>
          </p:cNvSpPr>
          <p:nvPr>
            <p:ph type="title"/>
          </p:nvPr>
        </p:nvSpPr>
        <p:spPr>
          <a:xfrm>
            <a:off x="1979712" y="188640"/>
            <a:ext cx="6984901" cy="418058"/>
          </a:xfrm>
        </p:spPr>
        <p:txBody>
          <a:bodyPr>
            <a:no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  <a:endParaRPr lang="en-US" dirty="0"/>
          </a:p>
        </p:txBody>
      </p:sp>
      <p:sp>
        <p:nvSpPr>
          <p:cNvPr id="12" name="Segnaposto testo 11"/>
          <p:cNvSpPr>
            <a:spLocks noGrp="1"/>
          </p:cNvSpPr>
          <p:nvPr>
            <p:ph type="body" sz="quarter" idx="13"/>
          </p:nvPr>
        </p:nvSpPr>
        <p:spPr>
          <a:xfrm>
            <a:off x="179388" y="908050"/>
            <a:ext cx="8785225" cy="5473700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000">
                <a:solidFill>
                  <a:schemeClr val="tx2"/>
                </a:solidFill>
              </a:defRPr>
            </a:lvl3pPr>
            <a:lvl4pPr>
              <a:defRPr sz="1800">
                <a:solidFill>
                  <a:schemeClr val="tx2"/>
                </a:solidFill>
              </a:defRPr>
            </a:lvl4pPr>
            <a:lvl5pPr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</p:spTree>
  </p:cSld>
  <p:clrMapOvr>
    <a:masterClrMapping/>
  </p:clrMapOvr>
  <p:transition spd="slow"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della Tesi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‹N›</a:t>
            </a:fld>
            <a:endParaRPr lang="it-IT" dirty="0"/>
          </a:p>
        </p:txBody>
      </p:sp>
      <p:pic>
        <p:nvPicPr>
          <p:cNvPr id="7" name="Immagine 6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della Tesi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‹N›</a:t>
            </a:fld>
            <a:endParaRPr lang="it-IT" dirty="0"/>
          </a:p>
        </p:txBody>
      </p:sp>
      <p:pic>
        <p:nvPicPr>
          <p:cNvPr id="7" name="Immagine 6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della Tesi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‹N›</a:t>
            </a:fld>
            <a:endParaRPr lang="it-IT"/>
          </a:p>
        </p:txBody>
      </p:sp>
      <p:pic>
        <p:nvPicPr>
          <p:cNvPr id="8" name="Immagine 7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della Tesi</a:t>
            </a:r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‹N›</a:t>
            </a:fld>
            <a:endParaRPr lang="it-IT"/>
          </a:p>
        </p:txBody>
      </p:sp>
      <p:pic>
        <p:nvPicPr>
          <p:cNvPr id="10" name="Immagine 9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della Tesi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‹N›</a:t>
            </a:fld>
            <a:endParaRPr lang="it-IT"/>
          </a:p>
        </p:txBody>
      </p:sp>
      <p:pic>
        <p:nvPicPr>
          <p:cNvPr id="6" name="Immagine 5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della Tesi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‹N›</a:t>
            </a:fld>
            <a:endParaRPr lang="it-IT" dirty="0"/>
          </a:p>
        </p:txBody>
      </p:sp>
      <p:pic>
        <p:nvPicPr>
          <p:cNvPr id="5" name="Immagine 4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della Tesi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‹N›</a:t>
            </a:fld>
            <a:endParaRPr lang="it-IT"/>
          </a:p>
        </p:txBody>
      </p:sp>
      <p:pic>
        <p:nvPicPr>
          <p:cNvPr id="8" name="Immagine 7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Trascinare l'immagine su un segnaposto o fare clic sull'icona per aggiungerla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della Tesi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/>
              <a:pPr/>
              <a:t>‹N›</a:t>
            </a:fld>
            <a:endParaRPr lang="it-IT"/>
          </a:p>
        </p:txBody>
      </p:sp>
      <p:pic>
        <p:nvPicPr>
          <p:cNvPr id="8" name="Immagine 7" descr="salomon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163425"/>
            <a:ext cx="2163936" cy="1694575"/>
          </a:xfrm>
          <a:prstGeom prst="rect">
            <a:avLst/>
          </a:prstGeom>
        </p:spPr>
      </p:pic>
    </p:spTree>
  </p:cSld>
  <p:clrMapOvr>
    <a:masterClrMapping/>
  </p:clrMapOvr>
  <p:transition spd="slow">
    <p:wipe dir="d"/>
  </p:transition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imes New Roman"/>
                <a:cs typeface="Times New Roman"/>
              </a:defRPr>
            </a:lvl1pPr>
          </a:lstStyle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Times New Roman"/>
                <a:cs typeface="Times New Roman"/>
              </a:defRPr>
            </a:lvl1pPr>
          </a:lstStyle>
          <a:p>
            <a:r>
              <a:rPr lang="it-IT"/>
              <a:t>Titolo della Tesi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imes New Roman"/>
                <a:cs typeface="Times New Roman"/>
              </a:defRPr>
            </a:lvl1pPr>
          </a:lstStyle>
          <a:p>
            <a:fld id="{2CB06865-0A5C-4946-9ED1-740E2A2631BD}" type="slidenum">
              <a:rPr lang="it-IT" smtClean="0"/>
              <a:pPr/>
              <a:t>‹N›</a:t>
            </a:fld>
            <a:endParaRPr lang="it-IT" dirty="0"/>
          </a:p>
        </p:txBody>
      </p:sp>
      <p:pic>
        <p:nvPicPr>
          <p:cNvPr id="9" name="Immagine 8"/>
          <p:cNvPicPr>
            <a:picLocks noChangeAspect="1"/>
          </p:cNvPicPr>
          <p:nvPr userDrawn="1"/>
        </p:nvPicPr>
        <p:blipFill rotWithShape="1">
          <a:blip r:embed="rId18"/>
          <a:srcRect l="315" r="84"/>
          <a:stretch/>
        </p:blipFill>
        <p:spPr>
          <a:xfrm>
            <a:off x="0" y="0"/>
            <a:ext cx="9144000" cy="106369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72" r:id="rId13"/>
    <p:sldLayoutId id="2147483674" r:id="rId14"/>
    <p:sldLayoutId id="2147483679" r:id="rId15"/>
    <p:sldLayoutId id="2147483683" r:id="rId16"/>
  </p:sldLayoutIdLst>
  <p:transition spd="slow">
    <p:wipe dir="d"/>
  </p:transition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Times New Roman"/>
          <a:ea typeface="+mj-ea"/>
          <a:cs typeface="Times New Roman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Times New Roman"/>
          <a:ea typeface="+mn-ea"/>
          <a:cs typeface="Times New Roman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Times New Roman"/>
          <a:ea typeface="+mn-ea"/>
          <a:cs typeface="Times New Roman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Times New Roman"/>
          <a:ea typeface="+mn-ea"/>
          <a:cs typeface="Times New Roman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Times New Roman"/>
          <a:ea typeface="+mn-ea"/>
          <a:cs typeface="Times New Roman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Times New Roman"/>
          <a:ea typeface="+mn-ea"/>
          <a:cs typeface="Times New Roman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3707904" y="1032908"/>
            <a:ext cx="5436096" cy="1908032"/>
          </a:xfrm>
        </p:spPr>
        <p:txBody>
          <a:bodyPr>
            <a:normAutofit/>
          </a:bodyPr>
          <a:lstStyle/>
          <a:p>
            <a:r>
              <a:rPr lang="en-GB" sz="3600" b="1" dirty="0" err="1">
                <a:solidFill>
                  <a:schemeClr val="tx2"/>
                </a:solidFill>
                <a:latin typeface="Times New Roman"/>
                <a:cs typeface="Times New Roman"/>
              </a:rPr>
              <a:t>Sviluppo</a:t>
            </a:r>
            <a:r>
              <a:rPr lang="en-GB" sz="3600" b="1" dirty="0">
                <a:solidFill>
                  <a:schemeClr val="tx2"/>
                </a:solidFill>
                <a:latin typeface="Times New Roman"/>
                <a:cs typeface="Times New Roman"/>
              </a:rPr>
              <a:t> di un </a:t>
            </a:r>
            <a:r>
              <a:rPr lang="en-GB" sz="3600" b="1" dirty="0" err="1">
                <a:solidFill>
                  <a:schemeClr val="tx2"/>
                </a:solidFill>
                <a:latin typeface="Times New Roman"/>
                <a:cs typeface="Times New Roman"/>
              </a:rPr>
              <a:t>modello</a:t>
            </a:r>
            <a:r>
              <a:rPr lang="en-GB" sz="3600" b="1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sz="3600" b="1" dirty="0" err="1">
                <a:solidFill>
                  <a:schemeClr val="tx2"/>
                </a:solidFill>
                <a:latin typeface="Times New Roman"/>
                <a:cs typeface="Times New Roman"/>
              </a:rPr>
              <a:t>fluidodinamico</a:t>
            </a:r>
            <a:r>
              <a:rPr lang="en-GB" sz="3600" b="1" dirty="0">
                <a:solidFill>
                  <a:schemeClr val="tx2"/>
                </a:solidFill>
                <a:latin typeface="Times New Roman"/>
                <a:cs typeface="Times New Roman"/>
              </a:rPr>
              <a:t> 1D per </a:t>
            </a:r>
            <a:r>
              <a:rPr lang="en-GB" sz="3600" b="1" dirty="0" err="1">
                <a:solidFill>
                  <a:schemeClr val="tx2"/>
                </a:solidFill>
                <a:latin typeface="Times New Roman"/>
                <a:cs typeface="Times New Roman"/>
              </a:rPr>
              <a:t>Turbina</a:t>
            </a:r>
            <a:r>
              <a:rPr lang="en-GB" sz="3600" b="1" dirty="0">
                <a:solidFill>
                  <a:schemeClr val="tx2"/>
                </a:solidFill>
                <a:latin typeface="Times New Roman"/>
                <a:cs typeface="Times New Roman"/>
              </a:rPr>
              <a:t> Tesla </a:t>
            </a:r>
            <a:r>
              <a:rPr lang="en-GB" sz="3600" b="1" dirty="0" err="1">
                <a:solidFill>
                  <a:schemeClr val="tx2"/>
                </a:solidFill>
                <a:latin typeface="Times New Roman"/>
                <a:cs typeface="Times New Roman"/>
              </a:rPr>
              <a:t>bifase</a:t>
            </a:r>
            <a:endParaRPr lang="en-GB" sz="3600" b="1" dirty="0">
              <a:solidFill>
                <a:schemeClr val="tx2"/>
              </a:solidFill>
              <a:latin typeface="Times New Roman"/>
              <a:cs typeface="Times New Roman"/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5595743" y="5153000"/>
            <a:ext cx="3326275" cy="1160512"/>
          </a:xfrm>
        </p:spPr>
        <p:txBody>
          <a:bodyPr>
            <a:normAutofit fontScale="55000" lnSpcReduction="20000"/>
          </a:bodyPr>
          <a:lstStyle/>
          <a:p>
            <a:pPr algn="l"/>
            <a:r>
              <a:rPr lang="en-GB" b="1" dirty="0" err="1">
                <a:solidFill>
                  <a:schemeClr val="tx2"/>
                </a:solidFill>
                <a:latin typeface="Times New Roman"/>
                <a:cs typeface="Times New Roman"/>
              </a:rPr>
              <a:t>Relatori</a:t>
            </a:r>
            <a:r>
              <a:rPr lang="en-GB" b="1" dirty="0">
                <a:solidFill>
                  <a:schemeClr val="tx2"/>
                </a:solidFill>
                <a:latin typeface="Times New Roman"/>
                <a:cs typeface="Times New Roman"/>
              </a:rPr>
              <a:t>:</a:t>
            </a:r>
          </a:p>
          <a:p>
            <a:pPr algn="l"/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Prof.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Daniele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Fiaschi</a:t>
            </a:r>
            <a:endParaRPr lang="en-GB" dirty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algn="l"/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Dr.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Pouriya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Niknam</a:t>
            </a:r>
            <a:endParaRPr lang="en-GB" dirty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algn="l"/>
            <a:r>
              <a:rPr lang="en-GB" dirty="0" err="1">
                <a:solidFill>
                  <a:schemeClr val="tx2"/>
                </a:solidFill>
              </a:rPr>
              <a:t>Dr.</a:t>
            </a:r>
            <a:r>
              <a:rPr lang="en-GB" dirty="0">
                <a:solidFill>
                  <a:schemeClr val="tx2"/>
                </a:solidFill>
              </a:rPr>
              <a:t> Lorenzo Talluri</a:t>
            </a:r>
            <a:endParaRPr lang="en-GB" dirty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algn="l"/>
            <a:endParaRPr lang="en-GB" dirty="0">
              <a:solidFill>
                <a:schemeClr val="tx2"/>
              </a:solidFill>
              <a:latin typeface="Times New Roman"/>
              <a:cs typeface="Times New Roman"/>
            </a:endParaRPr>
          </a:p>
        </p:txBody>
      </p:sp>
      <p:sp>
        <p:nvSpPr>
          <p:cNvPr id="5" name="Sottotitolo 2"/>
          <p:cNvSpPr txBox="1">
            <a:spLocks/>
          </p:cNvSpPr>
          <p:nvPr/>
        </p:nvSpPr>
        <p:spPr>
          <a:xfrm>
            <a:off x="5595743" y="4077072"/>
            <a:ext cx="3112331" cy="7116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buFont typeface="Arial"/>
              <a:buNone/>
              <a:defRPr lang="it-IT" sz="2000" b="1" kern="1200" dirty="0">
                <a:solidFill>
                  <a:srgbClr val="003257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Candidato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:</a:t>
            </a:r>
          </a:p>
          <a:p>
            <a:pPr algn="l"/>
            <a:r>
              <a:rPr lang="en-GB" b="0" dirty="0" err="1">
                <a:solidFill>
                  <a:schemeClr val="tx2"/>
                </a:solidFill>
                <a:latin typeface="Times New Roman"/>
                <a:cs typeface="Times New Roman"/>
              </a:rPr>
              <a:t>Doriano</a:t>
            </a:r>
            <a:r>
              <a:rPr lang="en-GB" b="0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b="0" dirty="0" err="1">
                <a:solidFill>
                  <a:schemeClr val="tx2"/>
                </a:solidFill>
                <a:latin typeface="Times New Roman"/>
                <a:cs typeface="Times New Roman"/>
              </a:rPr>
              <a:t>Kazazi</a:t>
            </a:r>
            <a:endParaRPr lang="en-GB" b="0" dirty="0">
              <a:solidFill>
                <a:schemeClr val="tx2"/>
              </a:solidFill>
              <a:latin typeface="Times New Roman"/>
              <a:cs typeface="Times New Roman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BDDA6B-C01E-41FF-B456-B9CB96549E69}"/>
              </a:ext>
            </a:extLst>
          </p:cNvPr>
          <p:cNvSpPr txBox="1"/>
          <p:nvPr/>
        </p:nvSpPr>
        <p:spPr>
          <a:xfrm>
            <a:off x="4355977" y="3032776"/>
            <a:ext cx="45660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Times New Roman"/>
                <a:ea typeface="+mj-ea"/>
                <a:cs typeface="Times New Roman"/>
              </a:rPr>
              <a:t>Development of a 1D fluid dynamics model for </a:t>
            </a:r>
            <a:r>
              <a:rPr lang="en-US" b="1" dirty="0" smtClean="0">
                <a:solidFill>
                  <a:srgbClr val="FF0000"/>
                </a:solidFill>
                <a:latin typeface="Times New Roman"/>
                <a:ea typeface="+mj-ea"/>
                <a:cs typeface="Times New Roman"/>
              </a:rPr>
              <a:t>Two</a:t>
            </a:r>
            <a:r>
              <a:rPr lang="en-US" b="1" dirty="0" smtClean="0">
                <a:solidFill>
                  <a:schemeClr val="tx2"/>
                </a:solidFill>
                <a:latin typeface="Times New Roman"/>
                <a:ea typeface="+mj-ea"/>
                <a:cs typeface="Times New Roman"/>
              </a:rPr>
              <a:t>-phase </a:t>
            </a:r>
            <a:r>
              <a:rPr lang="en-US" b="1" dirty="0">
                <a:solidFill>
                  <a:schemeClr val="tx2"/>
                </a:solidFill>
                <a:latin typeface="Times New Roman"/>
                <a:ea typeface="+mj-ea"/>
                <a:cs typeface="Times New Roman"/>
              </a:rPr>
              <a:t>Tesla turbine.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it-IT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GB" smtClean="0">
                <a:latin typeface="Times New Roman"/>
                <a:cs typeface="Times New Roman"/>
              </a:rPr>
              <a:pPr/>
              <a:t>10</a:t>
            </a:fld>
            <a:r>
              <a:rPr lang="en-GB" dirty="0">
                <a:latin typeface="Times New Roman"/>
                <a:cs typeface="Times New Roman"/>
              </a:rPr>
              <a:t>/10</a:t>
            </a:r>
          </a:p>
        </p:txBody>
      </p:sp>
      <p:sp>
        <p:nvSpPr>
          <p:cNvPr id="9" name="Titolo 3"/>
          <p:cNvSpPr>
            <a:spLocks noGrp="1"/>
          </p:cNvSpPr>
          <p:nvPr>
            <p:ph type="title"/>
          </p:nvPr>
        </p:nvSpPr>
        <p:spPr>
          <a:xfrm>
            <a:off x="4895403" y="0"/>
            <a:ext cx="4248597" cy="1052736"/>
          </a:xfrm>
        </p:spPr>
        <p:txBody>
          <a:bodyPr/>
          <a:lstStyle/>
          <a:p>
            <a:r>
              <a:rPr lang="en-GB" sz="2800" dirty="0" err="1"/>
              <a:t>Risultati</a:t>
            </a:r>
            <a:r>
              <a:rPr lang="en-GB" sz="2800" dirty="0"/>
              <a:t> </a:t>
            </a:r>
            <a:r>
              <a:rPr lang="en-GB" sz="2800" dirty="0" err="1"/>
              <a:t>Vapore</a:t>
            </a:r>
            <a:r>
              <a:rPr lang="en-GB" sz="2800" dirty="0">
                <a:latin typeface="Times New Roman"/>
                <a:cs typeface="Times New Roman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87B3EE-11FE-4367-9059-88404926C2BE}"/>
              </a:ext>
            </a:extLst>
          </p:cNvPr>
          <p:cNvSpPr txBox="1"/>
          <p:nvPr/>
        </p:nvSpPr>
        <p:spPr>
          <a:xfrm>
            <a:off x="127760" y="2274838"/>
            <a:ext cx="29158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Fluido: </a:t>
            </a:r>
            <a:r>
              <a:rPr lang="it-IT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Vapore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V_in = 120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[m/s]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P_in = 1475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[kPa]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Rpm = 3000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[-]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ṁ = 0,19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[kg/s]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Diametro esterno = 0,327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[m]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Diametro interno = 0,15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[m]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b = 0,002134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[m]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FE34E5-1E16-4F24-8D40-EAAD618EED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5936" y="1596308"/>
            <a:ext cx="4940931" cy="48002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458997-2777-4995-B3D6-168FDC462635}"/>
              </a:ext>
            </a:extLst>
          </p:cNvPr>
          <p:cNvSpPr txBox="1"/>
          <p:nvPr/>
        </p:nvSpPr>
        <p:spPr>
          <a:xfrm>
            <a:off x="4895403" y="1093689"/>
            <a:ext cx="3609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Traiettoria flusso assoluto</a:t>
            </a:r>
          </a:p>
        </p:txBody>
      </p:sp>
    </p:spTree>
    <p:extLst>
      <p:ext uri="{BB962C8B-B14F-4D97-AF65-F5344CB8AC3E}">
        <p14:creationId xmlns:p14="http://schemas.microsoft.com/office/powerpoint/2010/main" val="3547212039"/>
      </p:ext>
    </p:extLst>
  </p:cSld>
  <p:clrMapOvr>
    <a:masterClrMapping/>
  </p:clrMapOvr>
  <p:transition spd="slow">
    <p:wipe dir="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E495DAE-8078-4E13-A110-5A7F5340A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421F7A-FA60-45BD-9ED0-B0BFFDED7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1EDFC2-BD79-49B8-A287-0EDB588D9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" y="1046380"/>
            <a:ext cx="4107147" cy="40231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3CA826B-489A-4973-A407-E936FD1412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8323" y="3429001"/>
            <a:ext cx="4928173" cy="30295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02E6C8A-365A-4E72-812B-E730B3444900}"/>
              </a:ext>
            </a:extLst>
          </p:cNvPr>
          <p:cNvSpPr txBox="1"/>
          <p:nvPr/>
        </p:nvSpPr>
        <p:spPr>
          <a:xfrm>
            <a:off x="6300192" y="2024550"/>
            <a:ext cx="2376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Andamento Rendimento e Potenza con l’aumentare della distanza tra i dischi.</a:t>
            </a:r>
          </a:p>
        </p:txBody>
      </p:sp>
      <p:sp>
        <p:nvSpPr>
          <p:cNvPr id="9" name="Titolo 3">
            <a:extLst>
              <a:ext uri="{FF2B5EF4-FFF2-40B4-BE49-F238E27FC236}">
                <a16:creationId xmlns:a16="http://schemas.microsoft.com/office/drawing/2014/main" id="{B5137796-7948-4DA0-B8BD-85F43CCEB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5403" y="0"/>
            <a:ext cx="4248597" cy="1052736"/>
          </a:xfrm>
        </p:spPr>
        <p:txBody>
          <a:bodyPr/>
          <a:lstStyle/>
          <a:p>
            <a:r>
              <a:rPr lang="en-GB" sz="2800" dirty="0" err="1"/>
              <a:t>Risultati</a:t>
            </a:r>
            <a:r>
              <a:rPr lang="en-GB" sz="2800" dirty="0"/>
              <a:t> </a:t>
            </a:r>
            <a:r>
              <a:rPr lang="en-GB" sz="2800" dirty="0" err="1"/>
              <a:t>Vapore</a:t>
            </a:r>
            <a:r>
              <a:rPr lang="en-GB" sz="2800" dirty="0">
                <a:latin typeface="Times New Roman"/>
                <a:cs typeface="Times New Roman"/>
              </a:rPr>
              <a:t> </a:t>
            </a:r>
          </a:p>
        </p:txBody>
      </p:sp>
      <p:sp>
        <p:nvSpPr>
          <p:cNvPr id="10" name="TextBox 6">
            <a:extLst>
              <a:ext uri="{FF2B5EF4-FFF2-40B4-BE49-F238E27FC236}">
                <a16:creationId xmlns:a16="http://schemas.microsoft.com/office/drawing/2014/main" id="{55458997-2777-4995-B3D6-168FDC462635}"/>
              </a:ext>
            </a:extLst>
          </p:cNvPr>
          <p:cNvSpPr txBox="1"/>
          <p:nvPr/>
        </p:nvSpPr>
        <p:spPr>
          <a:xfrm>
            <a:off x="3399629" y="1190010"/>
            <a:ext cx="3609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Traiettoria flusso </a:t>
            </a:r>
            <a:r>
              <a:rPr lang="it-IT" sz="2400" b="1" dirty="0" smtClean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relativo</a:t>
            </a:r>
            <a:endParaRPr lang="it-IT" sz="24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8259088"/>
      </p:ext>
    </p:extLst>
  </p:cSld>
  <p:clrMapOvr>
    <a:masterClrMapping/>
  </p:clrMapOvr>
  <p:transition spd="slow">
    <p:wipe dir="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80B2D8-9191-49A3-9718-3E1E4B986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F94E5A-B915-4B4C-95F8-4F78E4CFC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251368-006F-4E42-9C0B-56625C197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184717"/>
            <a:ext cx="4797859" cy="28923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5791D3-4EF2-4B97-8291-EBF4DA7CB6A5}"/>
              </a:ext>
            </a:extLst>
          </p:cNvPr>
          <p:cNvSpPr txBox="1"/>
          <p:nvPr/>
        </p:nvSpPr>
        <p:spPr>
          <a:xfrm>
            <a:off x="5364088" y="1242457"/>
            <a:ext cx="2376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Andamento Rendimento e Potenza all’aumentare della portata.</a:t>
            </a:r>
            <a:endParaRPr lang="it-IT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3AFA61-14CB-4944-889A-8EE1BCE7F996}"/>
              </a:ext>
            </a:extLst>
          </p:cNvPr>
          <p:cNvSpPr txBox="1"/>
          <p:nvPr/>
        </p:nvSpPr>
        <p:spPr>
          <a:xfrm>
            <a:off x="2195736" y="4810355"/>
            <a:ext cx="2376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Andamento Rendimento e Potenza con l’aumentare della velocità di rotazione.</a:t>
            </a:r>
            <a:endParaRPr lang="it-IT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772085D-45D2-47EE-AD76-11A63242A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9411" y="3560981"/>
            <a:ext cx="4410804" cy="2892355"/>
          </a:xfrm>
          <a:prstGeom prst="rect">
            <a:avLst/>
          </a:prstGeom>
        </p:spPr>
      </p:pic>
      <p:sp>
        <p:nvSpPr>
          <p:cNvPr id="10" name="Titolo 3">
            <a:extLst>
              <a:ext uri="{FF2B5EF4-FFF2-40B4-BE49-F238E27FC236}">
                <a16:creationId xmlns:a16="http://schemas.microsoft.com/office/drawing/2014/main" id="{1884E469-0809-4C00-A481-D7A24B893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5403" y="0"/>
            <a:ext cx="4248597" cy="1052736"/>
          </a:xfrm>
        </p:spPr>
        <p:txBody>
          <a:bodyPr/>
          <a:lstStyle/>
          <a:p>
            <a:r>
              <a:rPr lang="en-GB" sz="2800" dirty="0" err="1"/>
              <a:t>Risultati</a:t>
            </a:r>
            <a:r>
              <a:rPr lang="en-GB" sz="2800" dirty="0"/>
              <a:t> </a:t>
            </a:r>
            <a:r>
              <a:rPr lang="en-GB" sz="2800" dirty="0" err="1"/>
              <a:t>Vapore</a:t>
            </a:r>
            <a:r>
              <a:rPr lang="en-GB" sz="2800" dirty="0">
                <a:latin typeface="Times New Roman"/>
                <a:cs typeface="Times New Roman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65867982"/>
      </p:ext>
    </p:extLst>
  </p:cSld>
  <p:clrMapOvr>
    <a:masterClrMapping/>
  </p:clrMapOvr>
  <p:transition spd="slow">
    <p:wipe dir="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GB" smtClean="0">
                <a:latin typeface="Times New Roman"/>
                <a:cs typeface="Times New Roman"/>
              </a:rPr>
              <a:pPr/>
              <a:t>13</a:t>
            </a:fld>
            <a:r>
              <a:rPr lang="en-GB" dirty="0">
                <a:latin typeface="Times New Roman"/>
                <a:cs typeface="Times New Roman"/>
              </a:rPr>
              <a:t>/10</a:t>
            </a:r>
          </a:p>
        </p:txBody>
      </p:sp>
      <p:sp>
        <p:nvSpPr>
          <p:cNvPr id="9" name="Titolo 3"/>
          <p:cNvSpPr>
            <a:spLocks noGrp="1"/>
          </p:cNvSpPr>
          <p:nvPr>
            <p:ph type="title"/>
          </p:nvPr>
        </p:nvSpPr>
        <p:spPr>
          <a:xfrm>
            <a:off x="4895403" y="0"/>
            <a:ext cx="4248597" cy="1052736"/>
          </a:xfrm>
        </p:spPr>
        <p:txBody>
          <a:bodyPr/>
          <a:lstStyle/>
          <a:p>
            <a:r>
              <a:rPr lang="en-GB" sz="2800" dirty="0" err="1"/>
              <a:t>Risultati</a:t>
            </a:r>
            <a:r>
              <a:rPr lang="en-GB" sz="2800" dirty="0"/>
              <a:t> </a:t>
            </a:r>
            <a:r>
              <a:rPr lang="en-GB" sz="2800" dirty="0">
                <a:latin typeface="Times New Roman"/>
                <a:cs typeface="Times New Roman"/>
              </a:rPr>
              <a:t>R404a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53B775-A4CA-4699-87AA-4CE1697BF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8512" y="1588545"/>
            <a:ext cx="4861960" cy="47234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E9CCB67-F856-4A9C-8C96-CDAF896D0C74}"/>
              </a:ext>
            </a:extLst>
          </p:cNvPr>
          <p:cNvSpPr txBox="1"/>
          <p:nvPr/>
        </p:nvSpPr>
        <p:spPr>
          <a:xfrm>
            <a:off x="467544" y="2274838"/>
            <a:ext cx="29158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Fluido: </a:t>
            </a:r>
            <a:r>
              <a:rPr lang="it-IT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R404a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V_in = 100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[m/s]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P_in = 1800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[kPa]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Rpm = 1500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[-]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ṁ = 1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[kg/s]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Diametro esterno = 0,327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[m]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Diametro interno = 0,15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[m]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b = 0,0005 </a:t>
            </a:r>
            <a:r>
              <a:rPr lang="it-IT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[m]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B9A2B2-94A1-4CA2-BA82-A396705C7BBC}"/>
              </a:ext>
            </a:extLst>
          </p:cNvPr>
          <p:cNvSpPr txBox="1"/>
          <p:nvPr/>
        </p:nvSpPr>
        <p:spPr>
          <a:xfrm>
            <a:off x="4895403" y="1107219"/>
            <a:ext cx="3609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Traiettoria flusso assoluto</a:t>
            </a:r>
          </a:p>
        </p:txBody>
      </p:sp>
    </p:spTree>
    <p:extLst>
      <p:ext uri="{BB962C8B-B14F-4D97-AF65-F5344CB8AC3E}">
        <p14:creationId xmlns:p14="http://schemas.microsoft.com/office/powerpoint/2010/main" val="1599776084"/>
      </p:ext>
    </p:extLst>
  </p:cSld>
  <p:clrMapOvr>
    <a:masterClrMapping/>
  </p:clrMapOvr>
  <p:transition spd="slow">
    <p:wipe dir="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70A293F-45DA-41EE-8234-715B8F634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6DE987-658D-49A9-B7AC-353D5ED1E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C638F66-A186-45A5-B536-013D8F012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6056" y="188640"/>
            <a:ext cx="3888557" cy="418058"/>
          </a:xfrm>
        </p:spPr>
        <p:txBody>
          <a:bodyPr/>
          <a:lstStyle/>
          <a:p>
            <a:r>
              <a:rPr lang="it-IT" dirty="0"/>
              <a:t>Risultati R404a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F93F0F-297F-4B25-A5F6-261A61531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64" y="1072801"/>
            <a:ext cx="4348980" cy="42600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3C1B47-B1E9-4B9A-8BE2-338C5F6EC2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3480" y="3429000"/>
            <a:ext cx="4680520" cy="28114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0775C2E-AFA7-4879-A269-1B445F0CEFCC}"/>
              </a:ext>
            </a:extLst>
          </p:cNvPr>
          <p:cNvSpPr txBox="1"/>
          <p:nvPr/>
        </p:nvSpPr>
        <p:spPr>
          <a:xfrm>
            <a:off x="6300192" y="2024550"/>
            <a:ext cx="2376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Andamento Rendimento e Potenza con l’aumentare della distanza tra i dischi.</a:t>
            </a: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55458997-2777-4995-B3D6-168FDC462635}"/>
              </a:ext>
            </a:extLst>
          </p:cNvPr>
          <p:cNvSpPr txBox="1"/>
          <p:nvPr/>
        </p:nvSpPr>
        <p:spPr>
          <a:xfrm>
            <a:off x="3604190" y="1153592"/>
            <a:ext cx="3609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Traiettoria flusso </a:t>
            </a:r>
            <a:r>
              <a:rPr lang="it-IT" sz="2400" b="1" dirty="0" smtClean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relativo</a:t>
            </a:r>
            <a:endParaRPr lang="it-IT" sz="24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715984"/>
      </p:ext>
    </p:extLst>
  </p:cSld>
  <p:clrMapOvr>
    <a:masterClrMapping/>
  </p:clrMapOvr>
  <p:transition spd="slow">
    <p:wipe dir="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7D27113-E671-4C23-BB8A-7F6BCD61F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CD9F57-0BB7-4688-9266-A0F848628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C1628A-4068-41A4-B70F-6D9129D919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340768"/>
            <a:ext cx="4624298" cy="27331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C68894-1EDF-4BC8-8B94-15B96EDA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0746" y="3678647"/>
            <a:ext cx="4624299" cy="2834776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4EBF74D7-16A9-4173-A415-62CD26D4D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6056" y="344577"/>
            <a:ext cx="3888557" cy="418058"/>
          </a:xfrm>
        </p:spPr>
        <p:txBody>
          <a:bodyPr/>
          <a:lstStyle/>
          <a:p>
            <a:r>
              <a:rPr lang="it-IT" dirty="0"/>
              <a:t>Risultati R404a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A1213A-B4B3-42ED-8BEE-06873CF30E17}"/>
              </a:ext>
            </a:extLst>
          </p:cNvPr>
          <p:cNvSpPr txBox="1"/>
          <p:nvPr/>
        </p:nvSpPr>
        <p:spPr>
          <a:xfrm>
            <a:off x="5081736" y="1340768"/>
            <a:ext cx="2376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Andamento Rendimento e Potenza all’aumentare della portata.</a:t>
            </a:r>
            <a:endParaRPr lang="it-IT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0D0893-BDC6-4A4B-97E3-6C34600E4082}"/>
              </a:ext>
            </a:extLst>
          </p:cNvPr>
          <p:cNvSpPr txBox="1"/>
          <p:nvPr/>
        </p:nvSpPr>
        <p:spPr>
          <a:xfrm>
            <a:off x="2164807" y="4810355"/>
            <a:ext cx="2376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Andamento Rendimento e Potenza con l’aumentare della velocità di rotazione.</a:t>
            </a:r>
            <a:endParaRPr lang="it-IT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290423"/>
      </p:ext>
    </p:extLst>
  </p:cSld>
  <p:clrMapOvr>
    <a:masterClrMapping/>
  </p:clrMapOvr>
  <p:transition spd="slow">
    <p:wipe dir="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GB" smtClean="0">
                <a:latin typeface="Times New Roman"/>
                <a:cs typeface="Times New Roman"/>
              </a:rPr>
              <a:pPr/>
              <a:t>16</a:t>
            </a:fld>
            <a:r>
              <a:rPr lang="en-GB" dirty="0">
                <a:latin typeface="Times New Roman"/>
                <a:cs typeface="Times New Roman"/>
              </a:rPr>
              <a:t>/10</a:t>
            </a:r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 &amp; Future Work</a:t>
            </a: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 rotWithShape="1">
          <a:blip r:embed="rId3"/>
          <a:srcRect l="315" r="84"/>
          <a:stretch/>
        </p:blipFill>
        <p:spPr>
          <a:xfrm>
            <a:off x="0" y="0"/>
            <a:ext cx="9144000" cy="1063690"/>
          </a:xfrm>
          <a:prstGeom prst="rect">
            <a:avLst/>
          </a:prstGeom>
        </p:spPr>
      </p:pic>
      <p:sp>
        <p:nvSpPr>
          <p:cNvPr id="9" name="Titolo 3"/>
          <p:cNvSpPr txBox="1">
            <a:spLocks/>
          </p:cNvSpPr>
          <p:nvPr/>
        </p:nvSpPr>
        <p:spPr>
          <a:xfrm>
            <a:off x="4572001" y="0"/>
            <a:ext cx="4572000" cy="10527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Times New Roman"/>
                <a:ea typeface="+mj-ea"/>
                <a:cs typeface="Times New Roman"/>
              </a:defRPr>
            </a:lvl1pPr>
          </a:lstStyle>
          <a:p>
            <a:r>
              <a:rPr lang="it-IT" sz="2800" dirty="0" smtClean="0"/>
              <a:t>Conclusioni e Lavori futuri</a:t>
            </a:r>
            <a:endParaRPr lang="it-IT" sz="2800" dirty="0"/>
          </a:p>
        </p:txBody>
      </p:sp>
      <p:sp>
        <p:nvSpPr>
          <p:cNvPr id="13" name="Rettangolo 12"/>
          <p:cNvSpPr/>
          <p:nvPr/>
        </p:nvSpPr>
        <p:spPr>
          <a:xfrm>
            <a:off x="192832" y="1476031"/>
            <a:ext cx="777686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sz="24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Implementato codice fluidodinamico bifase per Turbina Tesla</a:t>
            </a:r>
          </a:p>
          <a:p>
            <a:pPr marL="285750" indent="-285750">
              <a:buFont typeface="Arial"/>
              <a:buChar char="•"/>
            </a:pPr>
            <a:r>
              <a:rPr lang="it-IT" sz="24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Validazione del codice con dati sperimentali da letteratura</a:t>
            </a:r>
          </a:p>
          <a:p>
            <a:pPr marL="285750" indent="-285750">
              <a:buFont typeface="Arial"/>
              <a:buChar char="•"/>
            </a:pPr>
            <a:r>
              <a:rPr lang="it-IT" sz="24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Risultati preliminari incoraggiano lo sviluppo della ricerca</a:t>
            </a:r>
          </a:p>
          <a:p>
            <a:pPr marL="285750" indent="-285750">
              <a:buFont typeface="Arial"/>
              <a:buChar char="•"/>
            </a:pPr>
            <a:endParaRPr lang="it-IT" sz="2400" b="1" dirty="0" smtClean="0">
              <a:solidFill>
                <a:srgbClr val="1F497D"/>
              </a:solidFill>
              <a:latin typeface="Times New Roman"/>
              <a:cs typeface="Times New Roman"/>
            </a:endParaRPr>
          </a:p>
          <a:p>
            <a:r>
              <a:rPr lang="it-IT" sz="2400" b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Raccomandazioni per ulteriore sviluppo</a:t>
            </a:r>
            <a:endParaRPr lang="it-IT" sz="2400" b="1" dirty="0" smtClean="0">
              <a:solidFill>
                <a:srgbClr val="FF0000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it-IT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Modello flussi separati</a:t>
            </a:r>
          </a:p>
          <a:p>
            <a:pPr marL="285750" indent="-285750">
              <a:buFont typeface="Arial"/>
              <a:buChar char="•"/>
            </a:pPr>
            <a:r>
              <a:rPr lang="it-IT" sz="24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Comparazione dei due modelli con dati sperimentali.</a:t>
            </a:r>
            <a:endParaRPr lang="it-IT" sz="24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D7F8E9-A71B-4A83-A42D-5B5364719E98}"/>
              </a:ext>
            </a:extLst>
          </p:cNvPr>
          <p:cNvSpPr txBox="1"/>
          <p:nvPr/>
        </p:nvSpPr>
        <p:spPr>
          <a:xfrm>
            <a:off x="5508104" y="5589240"/>
            <a:ext cx="3456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u="sng" dirty="0">
                <a:solidFill>
                  <a:srgbClr val="1F497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Grazie per l’attenzione.</a:t>
            </a:r>
          </a:p>
        </p:txBody>
      </p:sp>
    </p:spTree>
    <p:extLst>
      <p:ext uri="{BB962C8B-B14F-4D97-AF65-F5344CB8AC3E}">
        <p14:creationId xmlns:p14="http://schemas.microsoft.com/office/powerpoint/2010/main" val="145221048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75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75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75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75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75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3707904" y="1032908"/>
            <a:ext cx="5436096" cy="1908032"/>
          </a:xfrm>
        </p:spPr>
        <p:txBody>
          <a:bodyPr>
            <a:normAutofit/>
          </a:bodyPr>
          <a:lstStyle/>
          <a:p>
            <a:r>
              <a:rPr lang="en-GB" sz="3600" b="1" dirty="0" err="1">
                <a:solidFill>
                  <a:schemeClr val="tx2"/>
                </a:solidFill>
                <a:latin typeface="Times New Roman"/>
                <a:cs typeface="Times New Roman"/>
              </a:rPr>
              <a:t>Sviluppo</a:t>
            </a:r>
            <a:r>
              <a:rPr lang="en-GB" sz="3600" b="1" dirty="0">
                <a:solidFill>
                  <a:schemeClr val="tx2"/>
                </a:solidFill>
                <a:latin typeface="Times New Roman"/>
                <a:cs typeface="Times New Roman"/>
              </a:rPr>
              <a:t> di un </a:t>
            </a:r>
            <a:r>
              <a:rPr lang="en-GB" sz="3600" b="1" dirty="0" err="1">
                <a:solidFill>
                  <a:schemeClr val="tx2"/>
                </a:solidFill>
                <a:latin typeface="Times New Roman"/>
                <a:cs typeface="Times New Roman"/>
              </a:rPr>
              <a:t>modello</a:t>
            </a:r>
            <a:r>
              <a:rPr lang="en-GB" sz="3600" b="1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sz="3600" b="1" dirty="0" err="1">
                <a:solidFill>
                  <a:schemeClr val="tx2"/>
                </a:solidFill>
                <a:latin typeface="Times New Roman"/>
                <a:cs typeface="Times New Roman"/>
              </a:rPr>
              <a:t>fluidodinamico</a:t>
            </a:r>
            <a:r>
              <a:rPr lang="en-GB" sz="3600" b="1" dirty="0">
                <a:solidFill>
                  <a:schemeClr val="tx2"/>
                </a:solidFill>
                <a:latin typeface="Times New Roman"/>
                <a:cs typeface="Times New Roman"/>
              </a:rPr>
              <a:t> 1D per </a:t>
            </a:r>
            <a:r>
              <a:rPr lang="en-GB" sz="3600" b="1" dirty="0" err="1">
                <a:solidFill>
                  <a:schemeClr val="tx2"/>
                </a:solidFill>
                <a:latin typeface="Times New Roman"/>
                <a:cs typeface="Times New Roman"/>
              </a:rPr>
              <a:t>Turbina</a:t>
            </a:r>
            <a:r>
              <a:rPr lang="en-GB" sz="3600" b="1" dirty="0">
                <a:solidFill>
                  <a:schemeClr val="tx2"/>
                </a:solidFill>
                <a:latin typeface="Times New Roman"/>
                <a:cs typeface="Times New Roman"/>
              </a:rPr>
              <a:t> Tesla </a:t>
            </a:r>
            <a:r>
              <a:rPr lang="en-GB" sz="3600" b="1" dirty="0" err="1">
                <a:solidFill>
                  <a:schemeClr val="tx2"/>
                </a:solidFill>
                <a:latin typeface="Times New Roman"/>
                <a:cs typeface="Times New Roman"/>
              </a:rPr>
              <a:t>bifase</a:t>
            </a:r>
            <a:endParaRPr lang="en-GB" sz="3600" b="1" dirty="0">
              <a:solidFill>
                <a:schemeClr val="tx2"/>
              </a:solidFill>
              <a:latin typeface="Times New Roman"/>
              <a:cs typeface="Times New Roman"/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5595743" y="5153000"/>
            <a:ext cx="3326275" cy="1160512"/>
          </a:xfrm>
        </p:spPr>
        <p:txBody>
          <a:bodyPr>
            <a:normAutofit fontScale="55000" lnSpcReduction="20000"/>
          </a:bodyPr>
          <a:lstStyle/>
          <a:p>
            <a:pPr algn="l"/>
            <a:r>
              <a:rPr lang="en-GB" b="1" dirty="0" err="1">
                <a:solidFill>
                  <a:schemeClr val="tx2"/>
                </a:solidFill>
                <a:latin typeface="Times New Roman"/>
                <a:cs typeface="Times New Roman"/>
              </a:rPr>
              <a:t>Relatori</a:t>
            </a:r>
            <a:r>
              <a:rPr lang="en-GB" b="1" dirty="0">
                <a:solidFill>
                  <a:schemeClr val="tx2"/>
                </a:solidFill>
                <a:latin typeface="Times New Roman"/>
                <a:cs typeface="Times New Roman"/>
              </a:rPr>
              <a:t>:</a:t>
            </a:r>
          </a:p>
          <a:p>
            <a:pPr algn="l"/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Prof.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Daniele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Fiaschi</a:t>
            </a:r>
            <a:endParaRPr lang="en-GB" dirty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algn="l"/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Dr.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Pouriya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Niknam</a:t>
            </a:r>
            <a:endParaRPr lang="en-GB" dirty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algn="l"/>
            <a:r>
              <a:rPr lang="en-GB" dirty="0" err="1">
                <a:solidFill>
                  <a:schemeClr val="tx2"/>
                </a:solidFill>
              </a:rPr>
              <a:t>Dr.</a:t>
            </a:r>
            <a:r>
              <a:rPr lang="en-GB" dirty="0">
                <a:solidFill>
                  <a:schemeClr val="tx2"/>
                </a:solidFill>
              </a:rPr>
              <a:t> Lorenzo Talluri</a:t>
            </a:r>
            <a:endParaRPr lang="en-GB" dirty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algn="l"/>
            <a:endParaRPr lang="en-GB" dirty="0">
              <a:solidFill>
                <a:schemeClr val="tx2"/>
              </a:solidFill>
              <a:latin typeface="Times New Roman"/>
              <a:cs typeface="Times New Roman"/>
            </a:endParaRPr>
          </a:p>
        </p:txBody>
      </p:sp>
      <p:sp>
        <p:nvSpPr>
          <p:cNvPr id="5" name="Sottotitolo 2"/>
          <p:cNvSpPr txBox="1">
            <a:spLocks/>
          </p:cNvSpPr>
          <p:nvPr/>
        </p:nvSpPr>
        <p:spPr>
          <a:xfrm>
            <a:off x="5595743" y="4077072"/>
            <a:ext cx="3112331" cy="7116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buFont typeface="Arial"/>
              <a:buNone/>
              <a:defRPr lang="it-IT" sz="2000" b="1" kern="1200" dirty="0">
                <a:solidFill>
                  <a:srgbClr val="003257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dirty="0" err="1">
                <a:solidFill>
                  <a:schemeClr val="tx2"/>
                </a:solidFill>
                <a:latin typeface="Times New Roman"/>
                <a:cs typeface="Times New Roman"/>
              </a:rPr>
              <a:t>Candidato</a:t>
            </a:r>
            <a:r>
              <a:rPr lang="en-GB" dirty="0">
                <a:solidFill>
                  <a:schemeClr val="tx2"/>
                </a:solidFill>
                <a:latin typeface="Times New Roman"/>
                <a:cs typeface="Times New Roman"/>
              </a:rPr>
              <a:t>:</a:t>
            </a:r>
          </a:p>
          <a:p>
            <a:pPr algn="l"/>
            <a:r>
              <a:rPr lang="en-GB" b="0" dirty="0" err="1">
                <a:solidFill>
                  <a:schemeClr val="tx2"/>
                </a:solidFill>
                <a:latin typeface="Times New Roman"/>
                <a:cs typeface="Times New Roman"/>
              </a:rPr>
              <a:t>Doriano</a:t>
            </a:r>
            <a:r>
              <a:rPr lang="en-GB" b="0" dirty="0">
                <a:solidFill>
                  <a:schemeClr val="tx2"/>
                </a:solidFill>
                <a:latin typeface="Times New Roman"/>
                <a:cs typeface="Times New Roman"/>
              </a:rPr>
              <a:t> </a:t>
            </a:r>
            <a:r>
              <a:rPr lang="en-GB" b="0" dirty="0" err="1">
                <a:solidFill>
                  <a:schemeClr val="tx2"/>
                </a:solidFill>
                <a:latin typeface="Times New Roman"/>
                <a:cs typeface="Times New Roman"/>
              </a:rPr>
              <a:t>Kazazi</a:t>
            </a:r>
            <a:endParaRPr lang="en-GB" b="0" dirty="0">
              <a:solidFill>
                <a:schemeClr val="tx2"/>
              </a:solidFill>
              <a:latin typeface="Times New Roman"/>
              <a:cs typeface="Times New Roman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BDDA6B-C01E-41FF-B456-B9CB96549E69}"/>
              </a:ext>
            </a:extLst>
          </p:cNvPr>
          <p:cNvSpPr txBox="1"/>
          <p:nvPr/>
        </p:nvSpPr>
        <p:spPr>
          <a:xfrm>
            <a:off x="4355977" y="3032776"/>
            <a:ext cx="45660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Times New Roman"/>
                <a:ea typeface="+mj-ea"/>
                <a:cs typeface="Times New Roman"/>
              </a:rPr>
              <a:t>Development of a 1D fluid dynamics model for bi-phase Tesla turbine.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37328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GB" smtClean="0">
                <a:latin typeface="Times New Roman"/>
                <a:cs typeface="Times New Roman"/>
              </a:rPr>
              <a:pPr/>
              <a:t>2</a:t>
            </a:fld>
            <a:r>
              <a:rPr lang="en-GB" dirty="0">
                <a:latin typeface="Times New Roman"/>
                <a:cs typeface="Times New Roman"/>
              </a:rPr>
              <a:t>/10</a:t>
            </a:r>
          </a:p>
        </p:txBody>
      </p:sp>
      <p:sp>
        <p:nvSpPr>
          <p:cNvPr id="4" name="Titolo 3"/>
          <p:cNvSpPr>
            <a:spLocks noGrp="1"/>
          </p:cNvSpPr>
          <p:nvPr>
            <p:ph type="title"/>
          </p:nvPr>
        </p:nvSpPr>
        <p:spPr>
          <a:xfrm>
            <a:off x="4895403" y="0"/>
            <a:ext cx="4248597" cy="1052736"/>
          </a:xfrm>
        </p:spPr>
        <p:txBody>
          <a:bodyPr/>
          <a:lstStyle/>
          <a:p>
            <a:r>
              <a:rPr lang="en-GB" sz="2800" dirty="0" err="1"/>
              <a:t>Contenuti</a:t>
            </a:r>
            <a:endParaRPr lang="en-GB" sz="2800" dirty="0">
              <a:latin typeface="Times New Roman"/>
              <a:cs typeface="Times New Roman"/>
            </a:endParaRP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395536" y="1196752"/>
            <a:ext cx="8496944" cy="5040560"/>
          </a:xfrm>
        </p:spPr>
        <p:txBody>
          <a:bodyPr>
            <a:normAutofit/>
          </a:bodyPr>
          <a:lstStyle/>
          <a:p>
            <a:r>
              <a:rPr lang="en-GB" dirty="0" err="1">
                <a:solidFill>
                  <a:srgbClr val="1F497D"/>
                </a:solidFill>
                <a:latin typeface="Times New Roman"/>
                <a:cs typeface="Times New Roman"/>
              </a:rPr>
              <a:t>Introduzione</a:t>
            </a:r>
            <a:endParaRPr lang="en-GB" dirty="0">
              <a:solidFill>
                <a:srgbClr val="1F497D"/>
              </a:solidFill>
              <a:latin typeface="Times New Roman"/>
              <a:cs typeface="Times New Roman"/>
            </a:endParaRPr>
          </a:p>
          <a:p>
            <a:pPr lvl="1"/>
            <a:r>
              <a:rPr lang="en-GB" dirty="0" err="1">
                <a:solidFill>
                  <a:srgbClr val="1F497D"/>
                </a:solidFill>
              </a:rPr>
              <a:t>Turbina</a:t>
            </a:r>
            <a:r>
              <a:rPr lang="en-GB" dirty="0">
                <a:solidFill>
                  <a:srgbClr val="1F497D"/>
                </a:solidFill>
              </a:rPr>
              <a:t> Tesla</a:t>
            </a:r>
            <a:endParaRPr lang="en-GB" dirty="0">
              <a:solidFill>
                <a:srgbClr val="1F497D"/>
              </a:solidFill>
              <a:latin typeface="Times New Roman"/>
              <a:cs typeface="Times New Roman"/>
            </a:endParaRPr>
          </a:p>
          <a:p>
            <a:r>
              <a:rPr lang="en-GB" dirty="0" err="1">
                <a:solidFill>
                  <a:srgbClr val="1F497D"/>
                </a:solidFill>
              </a:rPr>
              <a:t>Scopo</a:t>
            </a:r>
            <a:r>
              <a:rPr lang="en-GB" dirty="0">
                <a:solidFill>
                  <a:srgbClr val="1F497D"/>
                </a:solidFill>
              </a:rPr>
              <a:t> </a:t>
            </a:r>
            <a:r>
              <a:rPr lang="en-GB" dirty="0" err="1">
                <a:solidFill>
                  <a:srgbClr val="1F497D"/>
                </a:solidFill>
              </a:rPr>
              <a:t>dello</a:t>
            </a:r>
            <a:r>
              <a:rPr lang="en-GB" dirty="0">
                <a:solidFill>
                  <a:srgbClr val="1F497D"/>
                </a:solidFill>
              </a:rPr>
              <a:t> Studio</a:t>
            </a:r>
          </a:p>
          <a:p>
            <a:r>
              <a:rPr lang="en-GB" dirty="0" err="1">
                <a:solidFill>
                  <a:srgbClr val="1F497D"/>
                </a:solidFill>
              </a:rPr>
              <a:t>Metodologia</a:t>
            </a:r>
            <a:endParaRPr lang="en-GB" dirty="0">
              <a:solidFill>
                <a:srgbClr val="1F497D"/>
              </a:solidFill>
            </a:endParaRPr>
          </a:p>
          <a:p>
            <a:pPr lvl="1"/>
            <a:r>
              <a:rPr lang="en-GB" dirty="0" err="1">
                <a:solidFill>
                  <a:srgbClr val="1F497D"/>
                </a:solidFill>
              </a:rPr>
              <a:t>Modello</a:t>
            </a:r>
            <a:r>
              <a:rPr lang="en-GB" dirty="0">
                <a:solidFill>
                  <a:srgbClr val="1F497D"/>
                </a:solidFill>
              </a:rPr>
              <a:t> </a:t>
            </a:r>
            <a:r>
              <a:rPr lang="en-GB" dirty="0" err="1">
                <a:solidFill>
                  <a:srgbClr val="1F497D"/>
                </a:solidFill>
              </a:rPr>
              <a:t>Omogeneo</a:t>
            </a:r>
            <a:endParaRPr lang="en-GB" dirty="0">
              <a:solidFill>
                <a:srgbClr val="1F497D"/>
              </a:solidFill>
            </a:endParaRPr>
          </a:p>
          <a:p>
            <a:r>
              <a:rPr lang="en-GB" dirty="0" err="1">
                <a:solidFill>
                  <a:srgbClr val="1F497D"/>
                </a:solidFill>
              </a:rPr>
              <a:t>Risultati</a:t>
            </a:r>
            <a:endParaRPr lang="en-GB" dirty="0">
              <a:solidFill>
                <a:srgbClr val="1F497D"/>
              </a:solidFill>
            </a:endParaRPr>
          </a:p>
          <a:p>
            <a:pPr lvl="1"/>
            <a:r>
              <a:rPr lang="en-GB" dirty="0" err="1">
                <a:solidFill>
                  <a:srgbClr val="1F497D"/>
                </a:solidFill>
              </a:rPr>
              <a:t>Vapore</a:t>
            </a:r>
            <a:endParaRPr lang="en-GB" dirty="0">
              <a:solidFill>
                <a:srgbClr val="1F497D"/>
              </a:solidFill>
            </a:endParaRPr>
          </a:p>
          <a:p>
            <a:pPr lvl="1"/>
            <a:r>
              <a:rPr lang="en-GB" dirty="0">
                <a:solidFill>
                  <a:srgbClr val="1F497D"/>
                </a:solidFill>
              </a:rPr>
              <a:t>R404a </a:t>
            </a:r>
          </a:p>
          <a:p>
            <a:r>
              <a:rPr lang="en-GB" dirty="0" err="1">
                <a:solidFill>
                  <a:srgbClr val="1F497D"/>
                </a:solidFill>
              </a:rPr>
              <a:t>Conclusioni</a:t>
            </a:r>
            <a:endParaRPr lang="en-GB" dirty="0">
              <a:solidFill>
                <a:srgbClr val="1F497D"/>
              </a:solidFill>
            </a:endParaRPr>
          </a:p>
          <a:p>
            <a:endParaRPr lang="en-GB" dirty="0">
              <a:solidFill>
                <a:srgbClr val="1F497D"/>
              </a:solidFill>
              <a:latin typeface="Times New Roman"/>
              <a:cs typeface="Times New Roman"/>
            </a:endParaRPr>
          </a:p>
          <a:p>
            <a:endParaRPr lang="en-GB" dirty="0">
              <a:solidFill>
                <a:srgbClr val="1F497D"/>
              </a:solidFill>
              <a:latin typeface="Times New Roman"/>
              <a:cs typeface="Times New Roman"/>
            </a:endParaRPr>
          </a:p>
          <a:p>
            <a:endParaRPr lang="en-GB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  <p:pic>
        <p:nvPicPr>
          <p:cNvPr id="7" name="Immagine 6" descr="tesla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654598"/>
            <a:ext cx="4320480" cy="4124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27633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35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35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35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35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35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35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35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35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dirty="0" smtClean="0">
                <a:latin typeface="Times New Roman"/>
                <a:cs typeface="Times New Roman"/>
              </a:rPr>
              <a:t>Sviluppo di un modello fluidodinamico 1D per Turbina Tesla bifase</a:t>
            </a:r>
            <a:endParaRPr lang="it-IT" dirty="0">
              <a:latin typeface="Times New Roman"/>
              <a:cs typeface="Times New Roman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it-IT" smtClean="0">
                <a:latin typeface="Times New Roman"/>
                <a:cs typeface="Times New Roman"/>
              </a:rPr>
              <a:pPr/>
              <a:t>3</a:t>
            </a:fld>
            <a:r>
              <a:rPr lang="it-IT" dirty="0" smtClean="0">
                <a:latin typeface="Times New Roman"/>
                <a:cs typeface="Times New Roman"/>
              </a:rPr>
              <a:t>/10</a:t>
            </a:r>
            <a:endParaRPr lang="it-IT" dirty="0">
              <a:latin typeface="Times New Roman"/>
              <a:cs typeface="Times New Roman"/>
            </a:endParaRPr>
          </a:p>
        </p:txBody>
      </p:sp>
      <p:sp>
        <p:nvSpPr>
          <p:cNvPr id="6" name="Titolo 1"/>
          <p:cNvSpPr txBox="1">
            <a:spLocks/>
          </p:cNvSpPr>
          <p:nvPr/>
        </p:nvSpPr>
        <p:spPr>
          <a:xfrm>
            <a:off x="445345" y="1140703"/>
            <a:ext cx="8141716" cy="7232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 smtClean="0">
                <a:latin typeface="Times New Roman"/>
                <a:cs typeface="Times New Roman"/>
              </a:rPr>
              <a:t> Tesla Turbine: </a:t>
            </a:r>
            <a:r>
              <a:rPr lang="it-IT" dirty="0" err="1" smtClean="0">
                <a:latin typeface="Times New Roman"/>
                <a:cs typeface="Times New Roman"/>
              </a:rPr>
              <a:t>Principle</a:t>
            </a:r>
            <a:r>
              <a:rPr lang="it-IT" dirty="0" smtClean="0">
                <a:latin typeface="Times New Roman"/>
                <a:cs typeface="Times New Roman"/>
              </a:rPr>
              <a:t> of </a:t>
            </a:r>
            <a:r>
              <a:rPr lang="it-IT" dirty="0" err="1" smtClean="0">
                <a:latin typeface="Times New Roman"/>
                <a:cs typeface="Times New Roman"/>
              </a:rPr>
              <a:t>operation</a:t>
            </a:r>
            <a:endParaRPr lang="it-IT" dirty="0">
              <a:latin typeface="Times New Roman"/>
              <a:cs typeface="Times New Roman"/>
            </a:endParaRPr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410395" y="1330098"/>
            <a:ext cx="4552555" cy="26745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scene3d>
            <a:camera prst="orthographicFront">
              <a:rot lat="0" lon="0" rev="60000"/>
            </a:camera>
            <a:lightRig rig="threePt" dir="t"/>
          </a:scene3d>
        </p:spPr>
      </p:pic>
      <p:sp>
        <p:nvSpPr>
          <p:cNvPr id="10" name="CasellaDiTesto 9"/>
          <p:cNvSpPr txBox="1"/>
          <p:nvPr/>
        </p:nvSpPr>
        <p:spPr>
          <a:xfrm>
            <a:off x="176438" y="1196752"/>
            <a:ext cx="399572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dirty="0" smtClean="0">
                <a:solidFill>
                  <a:srgbClr val="FF0000"/>
                </a:solidFill>
                <a:latin typeface="Times New Roman"/>
                <a:cs typeface="Times New Roman"/>
              </a:rPr>
              <a:t>Turbina composta da una serie di dischi</a:t>
            </a:r>
          </a:p>
          <a:p>
            <a:pPr marL="285750" indent="-285750">
              <a:buFont typeface="Arial"/>
              <a:buChar char="•"/>
            </a:pPr>
            <a:r>
              <a:rPr lang="it-IT" dirty="0" smtClean="0">
                <a:solidFill>
                  <a:srgbClr val="FF0000"/>
                </a:solidFill>
                <a:latin typeface="Times New Roman"/>
                <a:cs typeface="Times New Roman"/>
              </a:rPr>
              <a:t>I dischi sono montati coassialmente ad una distanza molto piccola tra loro.</a:t>
            </a:r>
          </a:p>
          <a:p>
            <a:pPr marL="285750" indent="-285750">
              <a:buFont typeface="Arial"/>
              <a:buChar char="•"/>
            </a:pPr>
            <a:endParaRPr lang="it-IT" dirty="0" smtClean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it-IT" dirty="0" smtClean="0">
                <a:solidFill>
                  <a:schemeClr val="tx2"/>
                </a:solidFill>
                <a:latin typeface="Times New Roman"/>
                <a:cs typeface="Times New Roman"/>
              </a:rPr>
              <a:t>Il fluido di lavoro entra radialmente da uno o più ugelli con una alta componente di velocità tangenziale.</a:t>
            </a:r>
          </a:p>
          <a:p>
            <a:pPr marL="285750" indent="-285750">
              <a:buFont typeface="Arial"/>
              <a:buChar char="•"/>
            </a:pPr>
            <a:endParaRPr lang="it-IT" dirty="0" smtClean="0">
              <a:solidFill>
                <a:schemeClr val="tx2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it-IT" dirty="0" smtClean="0">
                <a:solidFill>
                  <a:schemeClr val="tx2"/>
                </a:solidFill>
                <a:latin typeface="Times New Roman"/>
                <a:cs typeface="Times New Roman"/>
              </a:rPr>
              <a:t>Il fluido di lavoro si sposta dall’esterno fino all’interno del disco grazie </a:t>
            </a:r>
            <a:r>
              <a:rPr lang="it-IT" dirty="0" smtClean="0">
                <a:solidFill>
                  <a:srgbClr val="FF0000"/>
                </a:solidFill>
                <a:latin typeface="Times New Roman"/>
                <a:cs typeface="Times New Roman"/>
              </a:rPr>
              <a:t>alla differenza di pressione generata dalla forza di attrito e dalla variazione del quantità di moto.</a:t>
            </a:r>
          </a:p>
          <a:p>
            <a:pPr marL="285750" indent="-285750">
              <a:buFont typeface="Arial"/>
              <a:buChar char="•"/>
            </a:pPr>
            <a:r>
              <a:rPr lang="it-IT" dirty="0" smtClean="0">
                <a:solidFill>
                  <a:schemeClr val="tx2"/>
                </a:solidFill>
                <a:latin typeface="Times New Roman"/>
                <a:cs typeface="Times New Roman"/>
              </a:rPr>
              <a:t>Infine, il fluido fuoriesce assialmente grazie ad aperture ricavate sui dischi stessi.</a:t>
            </a:r>
            <a:endParaRPr lang="it-IT" dirty="0">
              <a:solidFill>
                <a:schemeClr val="tx2"/>
              </a:solidFill>
              <a:latin typeface="Times New Roman"/>
              <a:cs typeface="Times New Roman"/>
            </a:endParaRPr>
          </a:p>
        </p:txBody>
      </p:sp>
      <p:sp>
        <p:nvSpPr>
          <p:cNvPr id="14" name="Titolo 3"/>
          <p:cNvSpPr>
            <a:spLocks noGrp="1"/>
          </p:cNvSpPr>
          <p:nvPr>
            <p:ph type="title"/>
          </p:nvPr>
        </p:nvSpPr>
        <p:spPr>
          <a:xfrm>
            <a:off x="4895403" y="0"/>
            <a:ext cx="4248597" cy="1052736"/>
          </a:xfrm>
        </p:spPr>
        <p:txBody>
          <a:bodyPr/>
          <a:lstStyle/>
          <a:p>
            <a:r>
              <a:rPr lang="it-IT" sz="2800" dirty="0" smtClean="0">
                <a:latin typeface="Times New Roman"/>
                <a:cs typeface="Times New Roman"/>
              </a:rPr>
              <a:t>Turbina Tesla</a:t>
            </a:r>
            <a:endParaRPr lang="it-IT" sz="2800" dirty="0">
              <a:latin typeface="Times New Roman"/>
              <a:cs typeface="Times New Roman"/>
            </a:endParaRPr>
          </a:p>
        </p:txBody>
      </p:sp>
      <p:pic>
        <p:nvPicPr>
          <p:cNvPr id="15" name="Immagin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899" y="4194040"/>
            <a:ext cx="3672408" cy="2151418"/>
          </a:xfrm>
          <a:prstGeom prst="rect">
            <a:avLst/>
          </a:prstGeom>
        </p:spPr>
      </p:pic>
      <p:pic>
        <p:nvPicPr>
          <p:cNvPr id="9" name="Il mio filmato 1">
            <a:hlinkClick r:id="" action="ppaction://media"/>
            <a:extLst>
              <a:ext uri="{FF2B5EF4-FFF2-40B4-BE49-F238E27FC236}">
                <a16:creationId xmlns:a16="http://schemas.microsoft.com/office/drawing/2014/main" id="{D537A802-41FB-4BCB-95D6-D3C9C19D6C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31076" t="27426" r="27951" b="-1"/>
          <a:stretch/>
        </p:blipFill>
        <p:spPr>
          <a:xfrm>
            <a:off x="4975127" y="2053392"/>
            <a:ext cx="3423090" cy="3410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71887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75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75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75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75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75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300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33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F41C317-26FE-4B6E-A071-501F3F70F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25DAD25-7644-4CA5-AC02-87E47A260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85A33C5-00F2-45A5-A3E0-F5F6E1F92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5784" y="188640"/>
            <a:ext cx="3088829" cy="418058"/>
          </a:xfrm>
        </p:spPr>
        <p:txBody>
          <a:bodyPr/>
          <a:lstStyle/>
          <a:p>
            <a:r>
              <a:rPr lang="it-IT" dirty="0"/>
              <a:t>Equazioni Base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023B9C-7C80-4D0B-9E51-B3620D2A61CB}"/>
              </a:ext>
            </a:extLst>
          </p:cNvPr>
          <p:cNvSpPr txBox="1"/>
          <p:nvPr/>
        </p:nvSpPr>
        <p:spPr>
          <a:xfrm>
            <a:off x="5269585" y="1691516"/>
            <a:ext cx="1212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u="sng" dirty="0">
                <a:solidFill>
                  <a:srgbClr val="FF0000"/>
                </a:solidFill>
              </a:rPr>
              <a:t>Continuità: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FBDBC03-6C3B-4121-A96D-0F46F4010237}"/>
                  </a:ext>
                </a:extLst>
              </p:cNvPr>
              <p:cNvSpPr txBox="1"/>
              <p:nvPr/>
            </p:nvSpPr>
            <p:spPr>
              <a:xfrm>
                <a:off x="5385744" y="2095865"/>
                <a:ext cx="1433661" cy="46903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t-IT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f>
                        <m:fPr>
                          <m:ctrlPr>
                            <a:rPr lang="it-IT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𝑟</m:t>
                          </m:r>
                          <m:sSub>
                            <m:sSubPr>
                              <m:ctrlPr>
                                <a:rPr lang="it-IT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𝑇𝑃</m:t>
                              </m:r>
                            </m:sub>
                          </m:sSub>
                          <m:sSub>
                            <m:sSubPr>
                              <m:ctrlPr>
                                <a:rPr lang="it-IT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r>
                        <a:rPr lang="it-IT" sz="1600" i="1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it-IT" sz="16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FBDBC03-6C3B-4121-A96D-0F46F40102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85744" y="2095865"/>
                <a:ext cx="1433661" cy="46903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B53BD3DF-D49B-4229-BA8B-DDAE1D0937E3}"/>
              </a:ext>
            </a:extLst>
          </p:cNvPr>
          <p:cNvSpPr txBox="1"/>
          <p:nvPr/>
        </p:nvSpPr>
        <p:spPr>
          <a:xfrm>
            <a:off x="5249090" y="2771636"/>
            <a:ext cx="254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u="sng" dirty="0">
                <a:solidFill>
                  <a:srgbClr val="FF0000"/>
                </a:solidFill>
              </a:rPr>
              <a:t>Quantità di moto (dir. r):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89FA32-02B7-4ADE-8037-E76658A21DF7}"/>
              </a:ext>
            </a:extLst>
          </p:cNvPr>
          <p:cNvSpPr txBox="1"/>
          <p:nvPr/>
        </p:nvSpPr>
        <p:spPr>
          <a:xfrm>
            <a:off x="5156749" y="2736346"/>
            <a:ext cx="65" cy="2166747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  <a:p>
            <a:endParaRPr lang="it-IT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AE08F9-4248-4961-96B0-86D1307C3C4E}"/>
              </a:ext>
            </a:extLst>
          </p:cNvPr>
          <p:cNvSpPr txBox="1"/>
          <p:nvPr/>
        </p:nvSpPr>
        <p:spPr>
          <a:xfrm>
            <a:off x="5249090" y="4067780"/>
            <a:ext cx="254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u="sng" dirty="0">
                <a:solidFill>
                  <a:srgbClr val="FF0000"/>
                </a:solidFill>
              </a:rPr>
              <a:t>Quantità di moto (dir. θ):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3166463-FC44-461D-B333-150C7F54C8B1}"/>
                  </a:ext>
                </a:extLst>
              </p:cNvPr>
              <p:cNvSpPr txBox="1"/>
              <p:nvPr/>
            </p:nvSpPr>
            <p:spPr>
              <a:xfrm>
                <a:off x="5359024" y="4426734"/>
                <a:ext cx="2542940" cy="6584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𝑇𝑃</m:t>
                          </m:r>
                        </m:sub>
                      </m:sSub>
                      <m:r>
                        <a:rPr lang="it-IT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  <m:sSub>
                            <m:sSub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</m:num>
                        <m:den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r>
                        <a:rPr lang="it-IT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𝑇𝑃</m:t>
                          </m:r>
                        </m:sub>
                      </m:sSub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3166463-FC44-461D-B333-150C7F54C8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59024" y="4426734"/>
                <a:ext cx="2542940" cy="658450"/>
              </a:xfrm>
              <a:prstGeom prst="rect">
                <a:avLst/>
              </a:prstGeom>
              <a:blipFill>
                <a:blip r:embed="rId4"/>
                <a:stretch>
                  <a:fillRect b="-92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8103E400-254D-41AD-A14A-C9F31655B0F2}"/>
              </a:ext>
            </a:extLst>
          </p:cNvPr>
          <p:cNvSpPr txBox="1"/>
          <p:nvPr/>
        </p:nvSpPr>
        <p:spPr>
          <a:xfrm>
            <a:off x="5269585" y="5291916"/>
            <a:ext cx="254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u="sng" dirty="0">
                <a:solidFill>
                  <a:srgbClr val="FF0000"/>
                </a:solidFill>
              </a:rPr>
              <a:t>Quantità di moto (dir. z):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20CF3B6-942D-462C-A02B-14F768F6BDF7}"/>
                  </a:ext>
                </a:extLst>
              </p:cNvPr>
              <p:cNvSpPr txBox="1"/>
              <p:nvPr/>
            </p:nvSpPr>
            <p:spPr>
              <a:xfrm>
                <a:off x="5385744" y="5652024"/>
                <a:ext cx="1614736" cy="5852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600" i="1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it-IT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it-IT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𝑇𝑃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it-IT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it-IT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num>
                                <m:den>
                                  <m: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𝑇𝑃</m:t>
                          </m:r>
                        </m:sub>
                      </m:sSub>
                      <m:r>
                        <a:rPr lang="it-IT" sz="1600" i="1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it-IT" sz="16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20CF3B6-942D-462C-A02B-14F768F6BD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85744" y="5652024"/>
                <a:ext cx="1614736" cy="585288"/>
              </a:xfrm>
              <a:prstGeom prst="rect">
                <a:avLst/>
              </a:prstGeom>
              <a:blipFill>
                <a:blip r:embed="rId5"/>
                <a:stretch>
                  <a:fillRect b="-104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A63B49FA-AC03-4991-ABA9-B84CB213DAF5}"/>
              </a:ext>
            </a:extLst>
          </p:cNvPr>
          <p:cNvSpPr txBox="1"/>
          <p:nvPr/>
        </p:nvSpPr>
        <p:spPr>
          <a:xfrm>
            <a:off x="115887" y="1126232"/>
            <a:ext cx="76760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400" b="1" dirty="0">
                <a:solidFill>
                  <a:srgbClr val="1F497D"/>
                </a:solidFill>
                <a:latin typeface="Times New Roman"/>
                <a:cs typeface="Times New Roman"/>
              </a:rPr>
              <a:t>Continuità e Navier-Stokes semplificate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F3D272D-1782-48D5-81C6-6AACC4535980}"/>
                  </a:ext>
                </a:extLst>
              </p:cNvPr>
              <p:cNvSpPr txBox="1"/>
              <p:nvPr/>
            </p:nvSpPr>
            <p:spPr>
              <a:xfrm>
                <a:off x="5359024" y="3184707"/>
                <a:ext cx="3510384" cy="60433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sSub>
                        <m:sSubPr>
                          <m:ctrlPr>
                            <a:rPr lang="it-IT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it-IT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it-IT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sz="16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b>
                                      <m:r>
                                        <a:rPr lang="it-IT" sz="1600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𝑇𝑃</m:t>
                          </m:r>
                        </m:sub>
                      </m:sSub>
                      <m:r>
                        <a:rPr lang="it-IT" sz="1600" i="1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it-IT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it-IT" sz="16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sub>
                            <m:sup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r>
                        <a:rPr lang="it-IT" sz="1600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it-IT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it-IT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it-IT" sz="1600" i="1">
                                  <a:latin typeface="Cambria Math" panose="02040503050406030204" pitchFamily="18" charset="0"/>
                                </a:rPr>
                                <m:t>𝑇𝑃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it-IT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it-IT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num>
                                <m:den>
                                  <m: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it-IT" sz="16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𝑇𝑃</m:t>
                          </m:r>
                        </m:sub>
                      </m:sSub>
                      <m:r>
                        <a:rPr lang="it-IT" sz="16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sz="1600" i="1">
                              <a:latin typeface="Cambria Math" panose="02040503050406030204" pitchFamily="18" charset="0"/>
                            </a:rPr>
                            <m:t>𝑇𝑃</m:t>
                          </m:r>
                        </m:sub>
                      </m:sSub>
                    </m:oMath>
                  </m:oMathPara>
                </a14:m>
                <a:endParaRPr lang="it-IT" sz="16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F3D272D-1782-48D5-81C6-6AACC45359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59024" y="3184707"/>
                <a:ext cx="3510384" cy="60433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947EB76-0C40-44E5-9E6F-2E7A109D6837}"/>
                  </a:ext>
                </a:extLst>
              </p:cNvPr>
              <p:cNvSpPr txBox="1"/>
              <p:nvPr/>
            </p:nvSpPr>
            <p:spPr>
              <a:xfrm>
                <a:off x="251520" y="1688078"/>
                <a:ext cx="4703019" cy="48571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/>
                  <a:t>Assunzioni per la semplificazione delle equazioni di Navier-Stocks in coordinate cilindriche:</a:t>
                </a:r>
              </a:p>
              <a:p>
                <a:pPr marL="800100" lvl="1" indent="-342900">
                  <a:buFont typeface="+mj-lt"/>
                  <a:buAutoNum type="alphaLcParenR"/>
                </a:pPr>
                <a:r>
                  <a:rPr lang="it-IT" dirty="0"/>
                  <a:t>Flusso bifase stazionario, laminare e completamente sviluppato.</a:t>
                </a:r>
              </a:p>
              <a:p>
                <a:pPr marL="800100" lvl="1" indent="-342900">
                  <a:buFont typeface="+mj-lt"/>
                  <a:buAutoNum type="alphaLcParenR"/>
                </a:pPr>
                <a:r>
                  <a:rPr lang="it-IT" dirty="0"/>
                  <a:t>Le forze viscose sono considerate come forze </a:t>
                </a:r>
                <a:r>
                  <a:rPr lang="it-IT" dirty="0" smtClean="0"/>
                  <a:t>per </a:t>
                </a:r>
                <a:r>
                  <a:rPr lang="it-IT" dirty="0"/>
                  <a:t>unità di </a:t>
                </a:r>
                <a:r>
                  <a:rPr lang="it-IT" dirty="0" smtClean="0"/>
                  <a:t>massa.</a:t>
                </a:r>
                <a:endParaRPr lang="it-IT" dirty="0"/>
              </a:p>
              <a:p>
                <a:pPr marL="800100" lvl="1" indent="-342900">
                  <a:buFont typeface="+mj-lt"/>
                  <a:buAutoNum type="alphaLcParenR"/>
                </a:pPr>
                <a:r>
                  <a:rPr lang="it-IT" dirty="0"/>
                  <a:t>Flusso bidimensionale</a:t>
                </a:r>
              </a:p>
              <a:p>
                <a:pPr marL="1257300" lvl="2" indent="-342900">
                  <a:buFont typeface="Arial" panose="020B0604020202020204" pitchFamily="34" charset="0"/>
                  <a:buChar char="•"/>
                </a:pPr>
                <a:r>
                  <a:rPr lang="it-IT" dirty="0"/>
                  <a:t>V</a:t>
                </a:r>
                <a:r>
                  <a:rPr lang="it-IT" sz="1600" dirty="0"/>
                  <a:t>z</a:t>
                </a:r>
                <a:r>
                  <a:rPr lang="it-IT" dirty="0"/>
                  <a:t>=0;</a:t>
                </a:r>
              </a:p>
              <a:p>
                <a:pPr marL="1257300" lvl="2" indent="-342900">
                  <a:buFont typeface="Arial" panose="020B0604020202020204" pitchFamily="34" charset="0"/>
                  <a:buChar char="•"/>
                </a:pPr>
                <a:r>
                  <a:rPr lang="it-IT" dirty="0" smtClean="0">
                    <a:solidFill>
                      <a:srgbClr val="FF0000"/>
                    </a:solidFill>
                  </a:rPr>
                  <a:t>Vr</a:t>
                </a:r>
                <a:r>
                  <a:rPr lang="it-IT" dirty="0">
                    <a:solidFill>
                      <a:srgbClr val="FF0000"/>
                    </a:solidFill>
                  </a:rPr>
                  <a:t>=costante </a:t>
                </a:r>
                <a:r>
                  <a:rPr lang="it-IT" dirty="0" smtClean="0">
                    <a:solidFill>
                      <a:srgbClr val="FF0000"/>
                    </a:solidFill>
                  </a:rPr>
                  <a:t>ad ogni raggio;</a:t>
                </a:r>
                <a:endParaRPr lang="it-IT" dirty="0">
                  <a:solidFill>
                    <a:srgbClr val="FF0000"/>
                  </a:solidFill>
                </a:endParaRPr>
              </a:p>
              <a:p>
                <a:pPr marL="1257300" lvl="2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it-IT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it-IT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e>
                    </m:d>
                  </m:oMath>
                </a14:m>
                <a:r>
                  <a:rPr lang="it-IT" dirty="0">
                    <a:solidFill>
                      <a:srgbClr val="FF0000"/>
                    </a:solidFill>
                  </a:rPr>
                  <a:t>=costante </a:t>
                </a:r>
                <a:r>
                  <a:rPr lang="it-IT" dirty="0">
                    <a:solidFill>
                      <a:srgbClr val="FF0000"/>
                    </a:solidFill>
                  </a:rPr>
                  <a:t>ad ogni raggio;</a:t>
                </a:r>
                <a:endParaRPr lang="it-IT" dirty="0">
                  <a:solidFill>
                    <a:srgbClr val="FF0000"/>
                  </a:solidFill>
                </a:endParaRPr>
              </a:p>
              <a:p>
                <a:pPr marL="800100" lvl="1" indent="-342900">
                  <a:buFont typeface="+mj-lt"/>
                  <a:buAutoNum type="alphaLcParenR"/>
                </a:pPr>
                <a:r>
                  <a:rPr lang="it-IT" dirty="0"/>
                  <a:t>Flusso simmetrico radialmente, uniforme per r=r</a:t>
                </a:r>
                <a:r>
                  <a:rPr lang="it-IT" sz="1600" dirty="0"/>
                  <a:t>(0);</a:t>
                </a:r>
              </a:p>
              <a:p>
                <a:pPr marL="800100" lvl="1" indent="-342900">
                  <a:buFont typeface="+mj-lt"/>
                  <a:buAutoNum type="alphaLcParenR"/>
                </a:pPr>
                <a:r>
                  <a:rPr lang="it-IT" dirty="0"/>
                  <a:t>Il campo di moto è lo stesso per ogni θ, quindi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i="1">
                            <a:latin typeface="Cambria Math" panose="02040503050406030204" pitchFamily="18" charset="0"/>
                          </a:rPr>
                          <m:t>𝜕</m:t>
                        </m:r>
                      </m:num>
                      <m:den>
                        <m:r>
                          <a:rPr lang="it-IT" i="1">
                            <a:latin typeface="Cambria Math" panose="02040503050406030204" pitchFamily="18" charset="0"/>
                          </a:rPr>
                          <m:t>𝜕𝜃</m:t>
                        </m:r>
                      </m:den>
                    </m:f>
                    <m:r>
                      <a:rPr lang="it-IT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it-IT" dirty="0"/>
                  <a:t> per ogni variabile;</a:t>
                </a:r>
              </a:p>
              <a:p>
                <a:pPr marL="800100" lvl="1" indent="-342900">
                  <a:buFont typeface="+mj-lt"/>
                  <a:buAutoNum type="alphaLcParenR"/>
                </a:pP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i="1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𝑝</m:t>
                        </m:r>
                      </m:num>
                      <m:den>
                        <m:r>
                          <a:rPr lang="it-IT" i="1">
                            <a:latin typeface="Cambria Math" panose="02040503050406030204" pitchFamily="18" charset="0"/>
                          </a:rPr>
                          <m:t>𝜕𝜃</m:t>
                        </m:r>
                      </m:den>
                    </m:f>
                  </m:oMath>
                </a14:m>
                <a:r>
                  <a:rPr lang="it-IT" dirty="0"/>
                  <a:t> è trascurabile rispetto alla forza di attrito a parete.</a:t>
                </a:r>
              </a:p>
              <a:p>
                <a:pPr marL="1257300" lvl="2" indent="-342900">
                  <a:buFont typeface="Arial" panose="020B0604020202020204" pitchFamily="34" charset="0"/>
                  <a:buChar char="•"/>
                </a:pPr>
                <a:endParaRPr lang="it-IT" dirty="0"/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947EB76-0C40-44E5-9E6F-2E7A109D68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1688078"/>
                <a:ext cx="4703019" cy="4857164"/>
              </a:xfrm>
              <a:prstGeom prst="rect">
                <a:avLst/>
              </a:prstGeom>
              <a:blipFill>
                <a:blip r:embed="rId7"/>
                <a:stretch>
                  <a:fillRect l="-1036" t="-753" r="-1943" b="-577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9466666"/>
      </p:ext>
    </p:extLst>
  </p:cSld>
  <p:clrMapOvr>
    <a:masterClrMapping/>
  </p:clrMapOvr>
  <p:transition spd="slow">
    <p:wipe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dirty="0" err="1">
                <a:latin typeface="Times New Roman"/>
                <a:cs typeface="Times New Roman"/>
              </a:rPr>
              <a:t>Sviluppo</a:t>
            </a:r>
            <a:r>
              <a:rPr lang="en-GB" dirty="0">
                <a:latin typeface="Times New Roman"/>
                <a:cs typeface="Times New Roman"/>
              </a:rPr>
              <a:t> di un </a:t>
            </a:r>
            <a:r>
              <a:rPr lang="en-GB" dirty="0" err="1">
                <a:latin typeface="Times New Roman"/>
                <a:cs typeface="Times New Roman"/>
              </a:rPr>
              <a:t>modello</a:t>
            </a:r>
            <a:r>
              <a:rPr lang="en-GB" dirty="0">
                <a:latin typeface="Times New Roman"/>
                <a:cs typeface="Times New Roman"/>
              </a:rPr>
              <a:t> </a:t>
            </a:r>
            <a:r>
              <a:rPr lang="en-GB" dirty="0" err="1">
                <a:latin typeface="Times New Roman"/>
                <a:cs typeface="Times New Roman"/>
              </a:rPr>
              <a:t>fluidodinamico</a:t>
            </a:r>
            <a:r>
              <a:rPr lang="en-GB" dirty="0">
                <a:latin typeface="Times New Roman"/>
                <a:cs typeface="Times New Roman"/>
              </a:rPr>
              <a:t> 1D per </a:t>
            </a:r>
            <a:r>
              <a:rPr lang="en-GB" dirty="0" err="1">
                <a:latin typeface="Times New Roman"/>
                <a:cs typeface="Times New Roman"/>
              </a:rPr>
              <a:t>Turbina</a:t>
            </a:r>
            <a:r>
              <a:rPr lang="en-GB" dirty="0">
                <a:latin typeface="Times New Roman"/>
                <a:cs typeface="Times New Roman"/>
              </a:rPr>
              <a:t> Tesla </a:t>
            </a:r>
            <a:r>
              <a:rPr lang="en-GB" dirty="0" err="1">
                <a:latin typeface="Times New Roman"/>
                <a:cs typeface="Times New Roman"/>
              </a:rPr>
              <a:t>bifase</a:t>
            </a:r>
            <a:endParaRPr lang="en-GB" dirty="0">
              <a:latin typeface="Times New Roman"/>
              <a:cs typeface="Times New Roman"/>
            </a:endParaRPr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GB" smtClean="0">
                <a:latin typeface="Times New Roman"/>
                <a:cs typeface="Times New Roman"/>
              </a:rPr>
              <a:pPr/>
              <a:t>5</a:t>
            </a:fld>
            <a:r>
              <a:rPr lang="en-GB" dirty="0">
                <a:latin typeface="Times New Roman"/>
                <a:cs typeface="Times New Roman"/>
              </a:rPr>
              <a:t>/10</a:t>
            </a:r>
          </a:p>
        </p:txBody>
      </p:sp>
      <p:sp>
        <p:nvSpPr>
          <p:cNvPr id="17" name="Titolo 3"/>
          <p:cNvSpPr>
            <a:spLocks noGrp="1"/>
          </p:cNvSpPr>
          <p:nvPr>
            <p:ph type="title"/>
          </p:nvPr>
        </p:nvSpPr>
        <p:spPr>
          <a:xfrm>
            <a:off x="4895403" y="0"/>
            <a:ext cx="4248597" cy="1052736"/>
          </a:xfrm>
        </p:spPr>
        <p:txBody>
          <a:bodyPr/>
          <a:lstStyle/>
          <a:p>
            <a:r>
              <a:rPr lang="en-GB" sz="2800" dirty="0" err="1"/>
              <a:t>Equazioni</a:t>
            </a:r>
            <a:r>
              <a:rPr lang="en-GB" sz="2800" dirty="0"/>
              <a:t> </a:t>
            </a:r>
            <a:r>
              <a:rPr lang="en-GB" sz="2800" dirty="0" err="1"/>
              <a:t>Fondamentali</a:t>
            </a:r>
            <a:endParaRPr lang="en-GB" sz="2800" dirty="0"/>
          </a:p>
        </p:txBody>
      </p:sp>
      <p:sp>
        <p:nvSpPr>
          <p:cNvPr id="76" name="Rettangolo 75"/>
          <p:cNvSpPr/>
          <p:nvPr/>
        </p:nvSpPr>
        <p:spPr>
          <a:xfrm>
            <a:off x="107504" y="1205066"/>
            <a:ext cx="82089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28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Equazioni</a:t>
            </a:r>
            <a:r>
              <a:rPr lang="en-GB" sz="2800" b="1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8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fondamentali</a:t>
            </a:r>
            <a:r>
              <a:rPr lang="en-GB" sz="2800" b="1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8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modello</a:t>
            </a:r>
            <a:r>
              <a:rPr lang="en-GB" sz="2800" b="1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GB" sz="2800" b="1" dirty="0" err="1">
                <a:solidFill>
                  <a:srgbClr val="1F497D"/>
                </a:solidFill>
                <a:latin typeface="Times New Roman"/>
                <a:cs typeface="Times New Roman"/>
              </a:rPr>
              <a:t>omogeneo</a:t>
            </a:r>
            <a:endParaRPr lang="en-GB" sz="28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A851C7C-9207-4436-8E24-1261163ECE56}"/>
                  </a:ext>
                </a:extLst>
              </p:cNvPr>
              <p:cNvSpPr txBox="1"/>
              <p:nvPr/>
            </p:nvSpPr>
            <p:spPr>
              <a:xfrm>
                <a:off x="107504" y="1910266"/>
                <a:ext cx="7012369" cy="7498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num>
                                <m:den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it-IT" sz="2000" i="1">
                              <a:latin typeface="Cambria Math" panose="02040503050406030204" pitchFamily="18" charset="0"/>
                            </a:rPr>
                            <m:t>𝑇𝑃</m:t>
                          </m:r>
                        </m:sub>
                      </m:sSub>
                      <m:r>
                        <a:rPr lang="it-IT" sz="20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sSub>
                                <m:sSubPr>
                                  <m:ctrlP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𝑇𝑃</m:t>
                                  </m:r>
                                </m:sub>
                              </m:s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sub>
                            <m:sup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r>
                            <a:rPr lang="it-IT" sz="2000" i="1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r>
                        <a:rPr lang="it-IT" sz="2000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𝑇𝑃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  <m:sup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r>
                            <a:rPr lang="it-IT" sz="2000" i="1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r>
                        <a:rPr lang="it-IT" sz="2000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2000" i="1">
                              <a:latin typeface="Cambria Math" panose="02040503050406030204" pitchFamily="18" charset="0"/>
                            </a:rPr>
                            <m:t>2</m:t>
                          </m:r>
                          <m:sSub>
                            <m:sSub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𝑇𝑃</m:t>
                              </m:r>
                            </m:sub>
                          </m:sSub>
                          <m:sSub>
                            <m:sSub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𝑇𝑃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b>
                          </m:sSub>
                        </m:den>
                      </m:f>
                      <m:r>
                        <a:rPr lang="it-IT" sz="2000" i="1">
                          <a:latin typeface="Cambria Math" panose="02040503050406030204" pitchFamily="18" charset="0"/>
                        </a:rPr>
                        <m:t>∗</m:t>
                      </m:r>
                      <m:rad>
                        <m:radPr>
                          <m:degHide m:val="on"/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it-IT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it-IT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sz="2000" i="1">
                                              <a:latin typeface="Cambria Math" panose="02040503050406030204" pitchFamily="18" charset="0"/>
                                            </a:rPr>
                                            <m:t>𝑉</m:t>
                                          </m:r>
                                        </m:e>
                                        <m:sub>
                                          <m:r>
                                            <a:rPr lang="it-IT" sz="2000" i="1"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sub>
                                      </m:sSub>
                                      <m:r>
                                        <a:rPr lang="it-IT" sz="20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it-IT" sz="2000" i="1">
                                          <a:latin typeface="Cambria Math" panose="02040503050406030204" pitchFamily="18" charset="0"/>
                                        </a:rPr>
                                        <m:t>𝜔</m:t>
                                      </m:r>
                                      <m:r>
                                        <a:rPr lang="it-IT" sz="2000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Sup>
                                <m:sSubSupPr>
                                  <m:ctrlP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  <m:sup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d>
                        </m:e>
                      </m:rad>
                      <m:r>
                        <a:rPr lang="it-IT" sz="2000" i="1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2000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it-IT" sz="2000" i="1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</m:oMath>
                  </m:oMathPara>
                </a14:m>
                <a:endParaRPr lang="it-IT" sz="20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A851C7C-9207-4436-8E24-1261163ECE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504" y="1910266"/>
                <a:ext cx="7012369" cy="74982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A4E4A01-8414-4139-8683-C0E19716D7CF}"/>
                  </a:ext>
                </a:extLst>
              </p:cNvPr>
              <p:cNvSpPr txBox="1"/>
              <p:nvPr/>
            </p:nvSpPr>
            <p:spPr>
              <a:xfrm>
                <a:off x="104448" y="2848527"/>
                <a:ext cx="6241004" cy="7316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b>
                                    <m:sSubPr>
                                      <m:ctrlPr>
                                        <a:rPr lang="it-IT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sz="20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b>
                                      <m:r>
                                        <a:rPr lang="it-IT" sz="20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it-IT" sz="2000" i="1">
                              <a:latin typeface="Cambria Math" panose="02040503050406030204" pitchFamily="18" charset="0"/>
                            </a:rPr>
                            <m:t>𝑇𝑃</m:t>
                          </m:r>
                        </m:sub>
                      </m:sSub>
                      <m:r>
                        <a:rPr lang="it-IT" sz="2000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sub>
                          </m:sSub>
                        </m:num>
                        <m:den>
                          <m:r>
                            <a:rPr lang="it-IT" sz="2000" i="1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r>
                        <a:rPr lang="it-IT" sz="2000" i="1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2000" i="1">
                              <a:latin typeface="Cambria Math" panose="02040503050406030204" pitchFamily="18" charset="0"/>
                            </a:rPr>
                            <m:t>2</m:t>
                          </m:r>
                          <m:sSub>
                            <m:sSub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𝑇𝑃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b>
                          </m:sSub>
                        </m:den>
                      </m:f>
                      <m:r>
                        <a:rPr lang="it-IT" sz="2000" i="1">
                          <a:latin typeface="Cambria Math" panose="02040503050406030204" pitchFamily="18" charset="0"/>
                        </a:rPr>
                        <m:t>∗</m:t>
                      </m:r>
                      <m:f>
                        <m:fPr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sub>
                              </m:s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</m:d>
                        </m:num>
                        <m:den>
                          <m:sSub>
                            <m:sSub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</m:den>
                      </m:f>
                      <m:r>
                        <a:rPr lang="it-IT" sz="2000" i="1">
                          <a:latin typeface="Cambria Math" panose="02040503050406030204" pitchFamily="18" charset="0"/>
                        </a:rPr>
                        <m:t>∗</m:t>
                      </m:r>
                      <m:rad>
                        <m:radPr>
                          <m:degHide m:val="on"/>
                          <m:ctrlPr>
                            <a:rPr lang="it-IT" sz="20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sz="20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b>
                                      <m:r>
                                        <a:rPr lang="it-IT" sz="20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sub>
                                  </m:sSub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  <m:r>
                                    <a:rPr lang="it-IT" sz="20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</m:d>
                            </m:e>
                            <m:sup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it-IT" sz="2000" i="1"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it-IT" sz="20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  <m:sup>
                              <m:r>
                                <a:rPr lang="it-IT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rad>
                    </m:oMath>
                  </m:oMathPara>
                </a14:m>
                <a:endParaRPr lang="it-IT" sz="2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A4E4A01-8414-4139-8683-C0E19716D7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448" y="2848527"/>
                <a:ext cx="6241004" cy="73161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A80FA7C3-7649-42F0-80FE-D1F51781941D}"/>
              </a:ext>
            </a:extLst>
          </p:cNvPr>
          <p:cNvSpPr txBox="1"/>
          <p:nvPr/>
        </p:nvSpPr>
        <p:spPr>
          <a:xfrm>
            <a:off x="117808" y="3980749"/>
            <a:ext cx="363201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u="sng" dirty="0">
                <a:solidFill>
                  <a:srgbClr val="1F497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Modello omogeneo</a:t>
            </a:r>
            <a:r>
              <a:rPr lang="it-IT" sz="2000" dirty="0">
                <a:solidFill>
                  <a:srgbClr val="1F497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assume la stessa velocità per le due fasi e considera il flusso come un monofase ideale con proprietà mediate opportunamente fra quelle delle due fasi.</a:t>
            </a:r>
          </a:p>
          <a:p>
            <a:endParaRPr lang="it-IT" dirty="0"/>
          </a:p>
        </p:txBody>
      </p:sp>
      <p:pic>
        <p:nvPicPr>
          <p:cNvPr id="9" name="Immagine 5">
            <a:extLst>
              <a:ext uri="{FF2B5EF4-FFF2-40B4-BE49-F238E27FC236}">
                <a16:creationId xmlns:a16="http://schemas.microsoft.com/office/drawing/2014/main" id="{CF279865-928A-4175-847D-5AAAF3B7C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2160" y="2968207"/>
            <a:ext cx="3021240" cy="329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6360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5B052A6-6424-4816-9710-22E394C3E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962EF0-34DB-4B90-BD67-EF6D0BB14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FF3FF9-24DA-4350-9EEA-8384015BC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8024" y="255346"/>
            <a:ext cx="4176589" cy="418058"/>
          </a:xfrm>
        </p:spPr>
        <p:txBody>
          <a:bodyPr/>
          <a:lstStyle/>
          <a:p>
            <a:r>
              <a:rPr lang="it-IT" dirty="0"/>
              <a:t>Geometria Turbina Sperimentale</a:t>
            </a:r>
          </a:p>
        </p:txBody>
      </p:sp>
      <p:pic>
        <p:nvPicPr>
          <p:cNvPr id="7" name="Immagine 16">
            <a:extLst>
              <a:ext uri="{FF2B5EF4-FFF2-40B4-BE49-F238E27FC236}">
                <a16:creationId xmlns:a16="http://schemas.microsoft.com/office/drawing/2014/main" id="{B2FD0AA9-6820-4DB7-B67D-D652D8D12E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193385"/>
            <a:ext cx="4382614" cy="439585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B8C92A3-B32D-403D-BCE8-6700A1E53B89}"/>
              </a:ext>
            </a:extLst>
          </p:cNvPr>
          <p:cNvSpPr txBox="1"/>
          <p:nvPr/>
        </p:nvSpPr>
        <p:spPr>
          <a:xfrm>
            <a:off x="4898504" y="1157835"/>
            <a:ext cx="39604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1F497D"/>
                </a:solidFill>
                <a:latin typeface="Times New Roman"/>
                <a:cs typeface="Times New Roman"/>
              </a:rPr>
              <a:t>Geometria Macchina: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Diametro esterno = 0,327 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Diametro interno = 0,15 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Spessore canale = 0,0021336 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Numero canali = 6</a:t>
            </a:r>
          </a:p>
          <a:p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it-IT" sz="28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CFBB15-1D74-4917-A98D-63D12CEB3E09}"/>
              </a:ext>
            </a:extLst>
          </p:cNvPr>
          <p:cNvSpPr txBox="1"/>
          <p:nvPr/>
        </p:nvSpPr>
        <p:spPr>
          <a:xfrm>
            <a:off x="4898464" y="3089913"/>
            <a:ext cx="2864887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b="1" dirty="0">
                <a:solidFill>
                  <a:srgbClr val="1F497D"/>
                </a:solidFill>
                <a:latin typeface="Times New Roman"/>
                <a:cs typeface="Times New Roman"/>
              </a:rPr>
              <a:t>Assunzioni: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dirty="0">
                <a:latin typeface="Times New Roman"/>
                <a:cs typeface="Times New Roman"/>
              </a:rPr>
              <a:t>Perdita pressione ugello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dirty="0">
                <a:latin typeface="Times New Roman"/>
                <a:cs typeface="Times New Roman"/>
              </a:rPr>
              <a:t>Mach ingresso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dirty="0">
                <a:latin typeface="Times New Roman"/>
                <a:cs typeface="Times New Roman"/>
              </a:rPr>
              <a:t>Titolo fluido</a:t>
            </a:r>
          </a:p>
          <a:p>
            <a:endParaRPr lang="it-IT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95DCD8-56A4-449E-9A2F-E64793E56E13}"/>
              </a:ext>
            </a:extLst>
          </p:cNvPr>
          <p:cNvSpPr txBox="1"/>
          <p:nvPr/>
        </p:nvSpPr>
        <p:spPr>
          <a:xfrm>
            <a:off x="218727" y="5604022"/>
            <a:ext cx="467977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Steidel, R., &amp; Weiss, H. (1976). </a:t>
            </a:r>
            <a:r>
              <a:rPr lang="it-IT" sz="1400" i="1" dirty="0"/>
              <a:t>Performance test of a bladeless turbine for geothermal applications</a:t>
            </a:r>
            <a:r>
              <a:rPr lang="it-IT" sz="1400" dirty="0"/>
              <a:t> (No. UCID-17068). California Univ., Livermore (USA). Lawrence Livermore Lab..</a:t>
            </a:r>
          </a:p>
        </p:txBody>
      </p:sp>
    </p:spTree>
    <p:extLst>
      <p:ext uri="{BB962C8B-B14F-4D97-AF65-F5344CB8AC3E}">
        <p14:creationId xmlns:p14="http://schemas.microsoft.com/office/powerpoint/2010/main" val="599364035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1A647A7-045B-4831-8ABC-2FADF92F0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495B6B-B7CF-417D-B7A7-C064AD1D8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93ECCA8-16B5-4043-B3DE-11921B013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032" y="258958"/>
            <a:ext cx="4209216" cy="418058"/>
          </a:xfrm>
        </p:spPr>
        <p:txBody>
          <a:bodyPr/>
          <a:lstStyle/>
          <a:p>
            <a:r>
              <a:rPr lang="it-IT" sz="2800" dirty="0"/>
              <a:t>Comparazione Modello con Dati Sperimentali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E368969C-65DE-436B-BA59-B9B5C6C95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1598"/>
            <a:ext cx="7202160" cy="49302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7D75B8-3F00-4F2E-8575-EEAB0A4CE456}"/>
              </a:ext>
            </a:extLst>
          </p:cNvPr>
          <p:cNvSpPr txBox="1"/>
          <p:nvPr/>
        </p:nvSpPr>
        <p:spPr>
          <a:xfrm>
            <a:off x="6660232" y="1556792"/>
            <a:ext cx="23762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Andamento potenza all’aumentare della portata.</a:t>
            </a:r>
            <a:endParaRPr lang="it-IT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1FAC17-B413-458F-B973-FE1AB33DDBB0}"/>
              </a:ext>
            </a:extLst>
          </p:cNvPr>
          <p:cNvSpPr txBox="1"/>
          <p:nvPr/>
        </p:nvSpPr>
        <p:spPr>
          <a:xfrm>
            <a:off x="6660232" y="3986630"/>
            <a:ext cx="2376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Errore relativo tra dati sperimentali e modello.</a:t>
            </a:r>
            <a:endParaRPr lang="it-IT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1262810"/>
      </p:ext>
    </p:extLst>
  </p:cSld>
  <p:clrMapOvr>
    <a:masterClrMapping/>
  </p:clrMapOvr>
  <p:transition spd="slow">
    <p:wipe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677D458-0459-4B8C-8A5D-2999F0CEA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BF613D-ED91-49A7-BDB0-ED1BEB312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1" name="Picture 10" descr="A close up of a map&#10;&#10;Description automatically generated">
            <a:extLst>
              <a:ext uri="{FF2B5EF4-FFF2-40B4-BE49-F238E27FC236}">
                <a16:creationId xmlns:a16="http://schemas.microsoft.com/office/drawing/2014/main" id="{8DB9EF3B-D05B-4E36-8263-E41792BEA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89" y="1093570"/>
            <a:ext cx="4603330" cy="33435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06BBC00-FC4A-464E-AC7B-20D95E906D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7984" y="2699436"/>
            <a:ext cx="4693136" cy="3750609"/>
          </a:xfrm>
          <a:prstGeom prst="rect">
            <a:avLst/>
          </a:prstGeom>
        </p:spPr>
      </p:pic>
      <p:sp>
        <p:nvSpPr>
          <p:cNvPr id="15" name="Title 7">
            <a:extLst>
              <a:ext uri="{FF2B5EF4-FFF2-40B4-BE49-F238E27FC236}">
                <a16:creationId xmlns:a16="http://schemas.microsoft.com/office/drawing/2014/main" id="{26E56479-7B68-4D86-904D-904DF79FF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032" y="258958"/>
            <a:ext cx="4209216" cy="418058"/>
          </a:xfrm>
        </p:spPr>
        <p:txBody>
          <a:bodyPr/>
          <a:lstStyle/>
          <a:p>
            <a:r>
              <a:rPr lang="it-IT" sz="2800" dirty="0"/>
              <a:t>Comparazione Modello con Dati Sperimentali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2B6771-4A6D-4F5C-AA38-BBBE8F91D940}"/>
              </a:ext>
            </a:extLst>
          </p:cNvPr>
          <p:cNvSpPr txBox="1"/>
          <p:nvPr/>
        </p:nvSpPr>
        <p:spPr>
          <a:xfrm>
            <a:off x="4523905" y="1233626"/>
            <a:ext cx="23762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Andamento potenza all’aumentare del rapporto </a:t>
            </a:r>
            <a:r>
              <a:rPr lang="it-IT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 espansione</a:t>
            </a:r>
            <a:endParaRPr lang="it-IT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29E6DD-D85D-48A4-BBD0-CCC3CD662FE6}"/>
              </a:ext>
            </a:extLst>
          </p:cNvPr>
          <p:cNvSpPr txBox="1"/>
          <p:nvPr/>
        </p:nvSpPr>
        <p:spPr>
          <a:xfrm>
            <a:off x="2113361" y="4765240"/>
            <a:ext cx="2376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Andamento potenza con l’aumentare della portata per diverse velocità di rotazione.</a:t>
            </a:r>
            <a:endParaRPr lang="it-IT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5039137"/>
      </p:ext>
    </p:extLst>
  </p:cSld>
  <p:clrMapOvr>
    <a:masterClrMapping/>
  </p:clrMapOvr>
  <p:transition spd="slow">
    <p:wipe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B465E27-A891-42B0-9B96-A132C305C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Titolo della Tesi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C98CEA-AFCD-4E35-B4DE-C5BC30672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06865-0A5C-4946-9ED1-740E2A2631BD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id="{62ABF40B-35F2-4F8D-8BEE-4250265AAF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4744"/>
            <a:ext cx="7104489" cy="4425355"/>
          </a:xfrm>
          <a:prstGeom prst="rect">
            <a:avLst/>
          </a:prstGeom>
        </p:spPr>
      </p:pic>
      <p:sp>
        <p:nvSpPr>
          <p:cNvPr id="10" name="Title 7">
            <a:extLst>
              <a:ext uri="{FF2B5EF4-FFF2-40B4-BE49-F238E27FC236}">
                <a16:creationId xmlns:a16="http://schemas.microsoft.com/office/drawing/2014/main" id="{C2C65F46-31BC-413D-9237-D6AC1D36D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032" y="258958"/>
            <a:ext cx="4209216" cy="418058"/>
          </a:xfrm>
        </p:spPr>
        <p:txBody>
          <a:bodyPr/>
          <a:lstStyle/>
          <a:p>
            <a:r>
              <a:rPr lang="it-IT" sz="2800" dirty="0"/>
              <a:t>Comparazione Modello con Dati Sperimentali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DC1FF4-2FEF-4E07-8FA9-77A3E82741A6}"/>
              </a:ext>
            </a:extLst>
          </p:cNvPr>
          <p:cNvSpPr txBox="1"/>
          <p:nvPr/>
        </p:nvSpPr>
        <p:spPr>
          <a:xfrm>
            <a:off x="6631984" y="1316464"/>
            <a:ext cx="2376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Comparazione potenza e rendimento tra i valori del modello e i dati sperimentali.</a:t>
            </a:r>
            <a:endParaRPr lang="it-IT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94912"/>
      </p:ext>
    </p:extLst>
  </p:cSld>
  <p:clrMapOvr>
    <a:masterClrMapping/>
  </p:clrMapOvr>
  <p:transition spd="slow">
    <p:wipe dir="d"/>
  </p:transition>
</p:sld>
</file>

<file path=ppt/theme/theme1.xml><?xml version="1.0" encoding="utf-8"?>
<a:theme xmlns:a="http://schemas.openxmlformats.org/drawingml/2006/main" name="Template-Dief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Template-Dief.thmx</Template>
  <TotalTime>4481</TotalTime>
  <Words>737</Words>
  <Application>Microsoft Office PowerPoint</Application>
  <PresentationFormat>Presentazione su schermo (4:3)</PresentationFormat>
  <Paragraphs>247</Paragraphs>
  <Slides>17</Slides>
  <Notes>7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4" baseType="lpstr">
      <vt:lpstr>Arial</vt:lpstr>
      <vt:lpstr>Calibri</vt:lpstr>
      <vt:lpstr>Cambria Math</vt:lpstr>
      <vt:lpstr>Leelawadee</vt:lpstr>
      <vt:lpstr>Times New Roman</vt:lpstr>
      <vt:lpstr>Wingdings</vt:lpstr>
      <vt:lpstr>Template-Dief</vt:lpstr>
      <vt:lpstr>Sviluppo di un modello fluidodinamico 1D per Turbina Tesla bifase</vt:lpstr>
      <vt:lpstr>Contenuti</vt:lpstr>
      <vt:lpstr>Turbina Tesla</vt:lpstr>
      <vt:lpstr>Equazioni Base</vt:lpstr>
      <vt:lpstr>Equazioni Fondamentali</vt:lpstr>
      <vt:lpstr>Geometria Turbina Sperimentale</vt:lpstr>
      <vt:lpstr>Comparazione Modello con Dati Sperimentali</vt:lpstr>
      <vt:lpstr>Comparazione Modello con Dati Sperimentali</vt:lpstr>
      <vt:lpstr>Comparazione Modello con Dati Sperimentali</vt:lpstr>
      <vt:lpstr>Risultati Vapore </vt:lpstr>
      <vt:lpstr>Risultati Vapore </vt:lpstr>
      <vt:lpstr>Risultati Vapore </vt:lpstr>
      <vt:lpstr>Risultati R404a</vt:lpstr>
      <vt:lpstr>Risultati R404a</vt:lpstr>
      <vt:lpstr>Risultati R404a</vt:lpstr>
      <vt:lpstr>Conclusions &amp; Future Work</vt:lpstr>
      <vt:lpstr>Sviluppo di un modello fluidodinamico 1D per Turbina Tesla bifase</vt:lpstr>
    </vt:vector>
  </TitlesOfParts>
  <Company>UNIFI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GC</dc:creator>
  <cp:lastModifiedBy>Lorenzo Talluri</cp:lastModifiedBy>
  <cp:revision>458</cp:revision>
  <dcterms:created xsi:type="dcterms:W3CDTF">2014-01-08T11:46:39Z</dcterms:created>
  <dcterms:modified xsi:type="dcterms:W3CDTF">2019-07-05T07:32:13Z</dcterms:modified>
</cp:coreProperties>
</file>

<file path=docProps/thumbnail.jpeg>
</file>